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65" r:id="rId2"/>
    <p:sldId id="276" r:id="rId3"/>
    <p:sldId id="271" r:id="rId4"/>
    <p:sldId id="270" r:id="rId5"/>
    <p:sldId id="274" r:id="rId6"/>
    <p:sldId id="272" r:id="rId7"/>
    <p:sldId id="275" r:id="rId8"/>
    <p:sldId id="268" r:id="rId9"/>
  </p:sldIdLst>
  <p:sldSz cx="24387175" cy="13716000"/>
  <p:notesSz cx="6858000" cy="9144000"/>
  <p:defaultTextStyle>
    <a:defPPr>
      <a:defRPr lang="en-US"/>
    </a:defPPr>
    <a:lvl1pPr marL="0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46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91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337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783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229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539C"/>
    <a:srgbClr val="F8CD46"/>
    <a:srgbClr val="C8C5CA"/>
    <a:srgbClr val="032B60"/>
    <a:srgbClr val="A791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FAA861-0794-46BA-B1AA-BE3B7AB23ED5}" v="8" dt="2024-04-06T00:09:15.8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1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A5A53-1D13-4B16-B604-CDBC83998686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6D009-4D25-4846-A50C-14DCA2226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02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6D009-4D25-4846-A50C-14DCA22260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182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6D009-4D25-4846-A50C-14DCA22260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57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6D009-4D25-4846-A50C-14DCA22260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32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6D009-4D25-4846-A50C-14DCA22260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67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397" y="2244726"/>
            <a:ext cx="18290381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397" y="7204076"/>
            <a:ext cx="18290381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52072" y="730250"/>
            <a:ext cx="5258485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618" y="730250"/>
            <a:ext cx="15470614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917" y="3419477"/>
            <a:ext cx="21033938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917" y="9178927"/>
            <a:ext cx="21033938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618" y="3651250"/>
            <a:ext cx="10364549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6008" y="3651250"/>
            <a:ext cx="10364549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5" y="730251"/>
            <a:ext cx="21033938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796" y="3362326"/>
            <a:ext cx="10316917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796" y="5010150"/>
            <a:ext cx="10316917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6007" y="3362326"/>
            <a:ext cx="1036772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6007" y="5010150"/>
            <a:ext cx="1036772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6" y="914400"/>
            <a:ext cx="7865498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7726" y="1974851"/>
            <a:ext cx="1234600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796" y="4114800"/>
            <a:ext cx="7865498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6" y="914400"/>
            <a:ext cx="7865498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7726" y="1974851"/>
            <a:ext cx="12346007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796" y="4114800"/>
            <a:ext cx="7865498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619" y="730251"/>
            <a:ext cx="21033938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618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2115-E0AE-7349-B651-19628F808C4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8252" y="12712701"/>
            <a:ext cx="823067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3443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0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pxfuel.com/en/free-photo-jxjzw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53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45ED44-61BA-E245-BBEA-1B34D296D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1199" y="1744950"/>
            <a:ext cx="1444775" cy="16093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A90285-F814-5C41-90EA-FEDE23685D7F}"/>
              </a:ext>
            </a:extLst>
          </p:cNvPr>
          <p:cNvSpPr txBox="1"/>
          <p:nvPr/>
        </p:nvSpPr>
        <p:spPr>
          <a:xfrm>
            <a:off x="2806698" y="4757738"/>
            <a:ext cx="18773775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Unveiling the Secrets of Neutron Stars – X-ray Astronomy</a:t>
            </a:r>
          </a:p>
          <a:p>
            <a:pPr algn="ctr"/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Derrick Drango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 of Engineering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Pradhan (Mentor)  </a:t>
            </a:r>
          </a:p>
          <a:p>
            <a:pPr algn="ctr"/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9D5915-801A-3145-BD39-A0C8F8CE6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7022" y="12618683"/>
            <a:ext cx="3413126" cy="1097317"/>
          </a:xfrm>
          <a:prstGeom prst="rect">
            <a:avLst/>
          </a:prstGeom>
        </p:spPr>
      </p:pic>
      <p:pic>
        <p:nvPicPr>
          <p:cNvPr id="2" name="Picture 2" descr="Embry-Riddle Logo">
            <a:extLst>
              <a:ext uri="{FF2B5EF4-FFF2-40B4-BE49-F238E27FC236}">
                <a16:creationId xmlns:a16="http://schemas.microsoft.com/office/drawing/2014/main" id="{49DCD868-890D-A84B-37C2-535BF25D6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118" y="11528854"/>
            <a:ext cx="1993384" cy="199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4B86C544-62AF-7839-8362-AAEDF2B5A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3668" y="11084243"/>
            <a:ext cx="1905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572419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87175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21802" y="-2"/>
            <a:ext cx="13565370" cy="4572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14CCFE-26FB-8A0C-F392-D726142DE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4569" y="811370"/>
            <a:ext cx="10931359" cy="3118602"/>
          </a:xfrm>
        </p:spPr>
        <p:txBody>
          <a:bodyPr>
            <a:normAutofit/>
          </a:bodyPr>
          <a:lstStyle/>
          <a:p>
            <a:r>
              <a:rPr lang="en-US" sz="12000" b="1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834C4-7BC4-D310-CCA8-AA02D7F5A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32226" y="5486400"/>
            <a:ext cx="10496047" cy="6993756"/>
          </a:xfrm>
        </p:spPr>
        <p:txBody>
          <a:bodyPr anchor="ctr">
            <a:normAutofit/>
          </a:bodyPr>
          <a:lstStyle/>
          <a:p>
            <a:pPr lvl="0">
              <a:lnSpc>
                <a:spcPct val="200000"/>
              </a:lnSpc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Currently 1 person team </a:t>
            </a:r>
          </a:p>
          <a:p>
            <a:pPr lvl="0">
              <a:lnSpc>
                <a:spcPct val="200000"/>
              </a:lnSpc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X-ray spectroscopy of neutron stars</a:t>
            </a:r>
          </a:p>
          <a:p>
            <a:pPr lvl="0">
              <a:lnSpc>
                <a:spcPct val="200000"/>
              </a:lnSpc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with mentor to review and analyze data </a:t>
            </a:r>
          </a:p>
          <a:p>
            <a:pPr>
              <a:lnSpc>
                <a:spcPct val="200000"/>
              </a:lnSpc>
            </a:pPr>
            <a:endParaRPr lang="en-US" sz="4000" dirty="0"/>
          </a:p>
        </p:txBody>
      </p:sp>
      <p:pic>
        <p:nvPicPr>
          <p:cNvPr id="6" name="Picture 5" descr="A blue and black text&#10;&#10;Description automatically generated">
            <a:extLst>
              <a:ext uri="{FF2B5EF4-FFF2-40B4-BE49-F238E27FC236}">
                <a16:creationId xmlns:a16="http://schemas.microsoft.com/office/drawing/2014/main" id="{C8C8A939-28A8-A29D-793C-325A7F018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0459" y="12644242"/>
            <a:ext cx="3413126" cy="10973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FEE881-F01A-9477-8F95-EF961BD03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2807" y="785811"/>
            <a:ext cx="1028985" cy="1146175"/>
          </a:xfrm>
          <a:prstGeom prst="rect">
            <a:avLst/>
          </a:prstGeom>
        </p:spPr>
      </p:pic>
      <p:pic>
        <p:nvPicPr>
          <p:cNvPr id="8" name="Picture 7" descr="A picture containing person&#10;&#10;Description automatically generated">
            <a:extLst>
              <a:ext uri="{FF2B5EF4-FFF2-40B4-BE49-F238E27FC236}">
                <a16:creationId xmlns:a16="http://schemas.microsoft.com/office/drawing/2014/main" id="{D1A4C2F4-BDC7-1E9A-5E02-D54317393B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6"/>
          <a:stretch/>
        </p:blipFill>
        <p:spPr>
          <a:xfrm>
            <a:off x="2229509" y="1772358"/>
            <a:ext cx="7337895" cy="1017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4282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87175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5E9F3B-865A-6B3D-CD5C-EB12C1B7A6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21101"/>
          <a:stretch/>
        </p:blipFill>
        <p:spPr>
          <a:xfrm>
            <a:off x="-2" y="-4"/>
            <a:ext cx="10821804" cy="13716004"/>
          </a:xfrm>
          <a:prstGeom prst="rect">
            <a:avLst/>
          </a:prstGeom>
        </p:spPr>
      </p:pic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21802" y="-2"/>
            <a:ext cx="13565370" cy="4572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87FA15-ED06-F845-DDA1-A70B3C6D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2226" y="811370"/>
            <a:ext cx="10931359" cy="3118602"/>
          </a:xfrm>
        </p:spPr>
        <p:txBody>
          <a:bodyPr>
            <a:normAutofit/>
          </a:bodyPr>
          <a:lstStyle/>
          <a:p>
            <a:r>
              <a:rPr lang="en-US" sz="8000">
                <a:latin typeface="Times New Roman" panose="02020603050405020304" pitchFamily="18" charset="0"/>
                <a:cs typeface="Times New Roman" panose="02020603050405020304" pitchFamily="18" charset="0"/>
              </a:rPr>
              <a:t>Neutron Star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B468D-1AB2-5A75-AF1B-76C497182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3587" y="4380614"/>
            <a:ext cx="10496047" cy="6993756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Extremely dense remnants of massive stars that have exploded in supernovae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mass x-ray Binary systems (LMXB)</a:t>
            </a:r>
          </a:p>
          <a:p>
            <a:pPr lvl="1"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binary star system consisting of a compact object and a low-mass companion star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847E66-3C9A-A7AA-B309-598B081160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02807" y="785811"/>
            <a:ext cx="1028985" cy="11461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6C09C9-0780-C59B-808C-1A07886F752F}"/>
              </a:ext>
            </a:extLst>
          </p:cNvPr>
          <p:cNvSpPr txBox="1"/>
          <p:nvPr/>
        </p:nvSpPr>
        <p:spPr>
          <a:xfrm>
            <a:off x="11145794" y="13052911"/>
            <a:ext cx="123859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/>
              <a:t>Types - NASA Science. (</a:t>
            </a:r>
            <a:r>
              <a:rPr lang="fr-FR" sz="2000" dirty="0" err="1"/>
              <a:t>n.d</a:t>
            </a:r>
            <a:r>
              <a:rPr lang="fr-FR" sz="2000" dirty="0"/>
              <a:t>.). Science.nasa.gov. &amp; </a:t>
            </a:r>
            <a:r>
              <a:rPr lang="en-US" sz="2000" dirty="0"/>
              <a:t>Low-mass X-ray Binaries | COSMOS. (n.d.). Retrieved March 31, 2024</a:t>
            </a:r>
          </a:p>
          <a:p>
            <a:r>
              <a:rPr lang="fr-FR" sz="2000" dirty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35777939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87175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E7625E-FF90-1933-A96E-D858603C6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036" y="1280160"/>
            <a:ext cx="9639031" cy="2962656"/>
          </a:xfrm>
        </p:spPr>
        <p:txBody>
          <a:bodyPr anchor="b">
            <a:normAutofit/>
          </a:bodyPr>
          <a:lstStyle/>
          <a:p>
            <a:r>
              <a:rPr lang="en-US" sz="10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X-Ray astronomy 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86723" y="4745736"/>
            <a:ext cx="6511038" cy="36576"/>
          </a:xfrm>
          <a:custGeom>
            <a:avLst/>
            <a:gdLst>
              <a:gd name="connsiteX0" fmla="*/ 0 w 6511038"/>
              <a:gd name="connsiteY0" fmla="*/ 0 h 36576"/>
              <a:gd name="connsiteX1" fmla="*/ 651104 w 6511038"/>
              <a:gd name="connsiteY1" fmla="*/ 0 h 36576"/>
              <a:gd name="connsiteX2" fmla="*/ 1302208 w 6511038"/>
              <a:gd name="connsiteY2" fmla="*/ 0 h 36576"/>
              <a:gd name="connsiteX3" fmla="*/ 1953311 w 6511038"/>
              <a:gd name="connsiteY3" fmla="*/ 0 h 36576"/>
              <a:gd name="connsiteX4" fmla="*/ 2734636 w 6511038"/>
              <a:gd name="connsiteY4" fmla="*/ 0 h 36576"/>
              <a:gd name="connsiteX5" fmla="*/ 3450850 w 6511038"/>
              <a:gd name="connsiteY5" fmla="*/ 0 h 36576"/>
              <a:gd name="connsiteX6" fmla="*/ 3906623 w 6511038"/>
              <a:gd name="connsiteY6" fmla="*/ 0 h 36576"/>
              <a:gd name="connsiteX7" fmla="*/ 4492616 w 6511038"/>
              <a:gd name="connsiteY7" fmla="*/ 0 h 36576"/>
              <a:gd name="connsiteX8" fmla="*/ 5273941 w 6511038"/>
              <a:gd name="connsiteY8" fmla="*/ 0 h 36576"/>
              <a:gd name="connsiteX9" fmla="*/ 5925045 w 6511038"/>
              <a:gd name="connsiteY9" fmla="*/ 0 h 36576"/>
              <a:gd name="connsiteX10" fmla="*/ 6511038 w 6511038"/>
              <a:gd name="connsiteY10" fmla="*/ 0 h 36576"/>
              <a:gd name="connsiteX11" fmla="*/ 6511038 w 6511038"/>
              <a:gd name="connsiteY11" fmla="*/ 36576 h 36576"/>
              <a:gd name="connsiteX12" fmla="*/ 5990155 w 6511038"/>
              <a:gd name="connsiteY12" fmla="*/ 36576 h 36576"/>
              <a:gd name="connsiteX13" fmla="*/ 5208830 w 6511038"/>
              <a:gd name="connsiteY13" fmla="*/ 36576 h 36576"/>
              <a:gd name="connsiteX14" fmla="*/ 4687947 w 6511038"/>
              <a:gd name="connsiteY14" fmla="*/ 36576 h 36576"/>
              <a:gd name="connsiteX15" fmla="*/ 4232175 w 6511038"/>
              <a:gd name="connsiteY15" fmla="*/ 36576 h 36576"/>
              <a:gd name="connsiteX16" fmla="*/ 3776402 w 6511038"/>
              <a:gd name="connsiteY16" fmla="*/ 36576 h 36576"/>
              <a:gd name="connsiteX17" fmla="*/ 3060188 w 6511038"/>
              <a:gd name="connsiteY17" fmla="*/ 36576 h 36576"/>
              <a:gd name="connsiteX18" fmla="*/ 2604415 w 6511038"/>
              <a:gd name="connsiteY18" fmla="*/ 36576 h 36576"/>
              <a:gd name="connsiteX19" fmla="*/ 1953311 w 6511038"/>
              <a:gd name="connsiteY19" fmla="*/ 36576 h 36576"/>
              <a:gd name="connsiteX20" fmla="*/ 1432428 w 6511038"/>
              <a:gd name="connsiteY20" fmla="*/ 36576 h 36576"/>
              <a:gd name="connsiteX21" fmla="*/ 781325 w 6511038"/>
              <a:gd name="connsiteY21" fmla="*/ 36576 h 36576"/>
              <a:gd name="connsiteX22" fmla="*/ 0 w 6511038"/>
              <a:gd name="connsiteY22" fmla="*/ 36576 h 36576"/>
              <a:gd name="connsiteX23" fmla="*/ 0 w 6511038"/>
              <a:gd name="connsiteY23" fmla="*/ 0 h 3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511038" h="36576" fill="none" extrusionOk="0">
                <a:moveTo>
                  <a:pt x="0" y="0"/>
                </a:moveTo>
                <a:cubicBezTo>
                  <a:pt x="255837" y="25983"/>
                  <a:pt x="361918" y="-29724"/>
                  <a:pt x="651104" y="0"/>
                </a:cubicBezTo>
                <a:cubicBezTo>
                  <a:pt x="940290" y="29724"/>
                  <a:pt x="1126121" y="20001"/>
                  <a:pt x="1302208" y="0"/>
                </a:cubicBezTo>
                <a:cubicBezTo>
                  <a:pt x="1478295" y="-20001"/>
                  <a:pt x="1654188" y="2535"/>
                  <a:pt x="1953311" y="0"/>
                </a:cubicBezTo>
                <a:cubicBezTo>
                  <a:pt x="2252434" y="-2535"/>
                  <a:pt x="2416645" y="-38607"/>
                  <a:pt x="2734636" y="0"/>
                </a:cubicBezTo>
                <a:cubicBezTo>
                  <a:pt x="3052628" y="38607"/>
                  <a:pt x="3095791" y="30796"/>
                  <a:pt x="3450850" y="0"/>
                </a:cubicBezTo>
                <a:cubicBezTo>
                  <a:pt x="3805909" y="-30796"/>
                  <a:pt x="3720628" y="3566"/>
                  <a:pt x="3906623" y="0"/>
                </a:cubicBezTo>
                <a:cubicBezTo>
                  <a:pt x="4092618" y="-3566"/>
                  <a:pt x="4303529" y="11083"/>
                  <a:pt x="4492616" y="0"/>
                </a:cubicBezTo>
                <a:cubicBezTo>
                  <a:pt x="4681703" y="-11083"/>
                  <a:pt x="4941287" y="-16449"/>
                  <a:pt x="5273941" y="0"/>
                </a:cubicBezTo>
                <a:cubicBezTo>
                  <a:pt x="5606596" y="16449"/>
                  <a:pt x="5717215" y="29658"/>
                  <a:pt x="5925045" y="0"/>
                </a:cubicBezTo>
                <a:cubicBezTo>
                  <a:pt x="6132875" y="-29658"/>
                  <a:pt x="6364510" y="27379"/>
                  <a:pt x="6511038" y="0"/>
                </a:cubicBezTo>
                <a:cubicBezTo>
                  <a:pt x="6510323" y="15537"/>
                  <a:pt x="6512403" y="22375"/>
                  <a:pt x="6511038" y="36576"/>
                </a:cubicBezTo>
                <a:cubicBezTo>
                  <a:pt x="6300359" y="54962"/>
                  <a:pt x="6237562" y="13704"/>
                  <a:pt x="5990155" y="36576"/>
                </a:cubicBezTo>
                <a:cubicBezTo>
                  <a:pt x="5742748" y="59448"/>
                  <a:pt x="5408863" y="61719"/>
                  <a:pt x="5208830" y="36576"/>
                </a:cubicBezTo>
                <a:cubicBezTo>
                  <a:pt x="5008798" y="11433"/>
                  <a:pt x="4850654" y="62510"/>
                  <a:pt x="4687947" y="36576"/>
                </a:cubicBezTo>
                <a:cubicBezTo>
                  <a:pt x="4525240" y="10642"/>
                  <a:pt x="4327825" y="47268"/>
                  <a:pt x="4232175" y="36576"/>
                </a:cubicBezTo>
                <a:cubicBezTo>
                  <a:pt x="4136525" y="25884"/>
                  <a:pt x="3948418" y="21440"/>
                  <a:pt x="3776402" y="36576"/>
                </a:cubicBezTo>
                <a:cubicBezTo>
                  <a:pt x="3604386" y="51712"/>
                  <a:pt x="3331363" y="8064"/>
                  <a:pt x="3060188" y="36576"/>
                </a:cubicBezTo>
                <a:cubicBezTo>
                  <a:pt x="2789013" y="65088"/>
                  <a:pt x="2745168" y="28909"/>
                  <a:pt x="2604415" y="36576"/>
                </a:cubicBezTo>
                <a:cubicBezTo>
                  <a:pt x="2463662" y="44243"/>
                  <a:pt x="2240523" y="32220"/>
                  <a:pt x="1953311" y="36576"/>
                </a:cubicBezTo>
                <a:cubicBezTo>
                  <a:pt x="1666099" y="40932"/>
                  <a:pt x="1633056" y="13440"/>
                  <a:pt x="1432428" y="36576"/>
                </a:cubicBezTo>
                <a:cubicBezTo>
                  <a:pt x="1231800" y="59712"/>
                  <a:pt x="959982" y="43343"/>
                  <a:pt x="781325" y="36576"/>
                </a:cubicBezTo>
                <a:cubicBezTo>
                  <a:pt x="602668" y="29809"/>
                  <a:pt x="313917" y="24727"/>
                  <a:pt x="0" y="36576"/>
                </a:cubicBezTo>
                <a:cubicBezTo>
                  <a:pt x="-1386" y="23779"/>
                  <a:pt x="1769" y="8239"/>
                  <a:pt x="0" y="0"/>
                </a:cubicBezTo>
                <a:close/>
              </a:path>
              <a:path w="6511038" h="36576" stroke="0" extrusionOk="0">
                <a:moveTo>
                  <a:pt x="0" y="0"/>
                </a:moveTo>
                <a:cubicBezTo>
                  <a:pt x="221050" y="27953"/>
                  <a:pt x="410134" y="-9936"/>
                  <a:pt x="585993" y="0"/>
                </a:cubicBezTo>
                <a:cubicBezTo>
                  <a:pt x="761852" y="9936"/>
                  <a:pt x="896966" y="-11965"/>
                  <a:pt x="1041766" y="0"/>
                </a:cubicBezTo>
                <a:cubicBezTo>
                  <a:pt x="1186566" y="11965"/>
                  <a:pt x="1525624" y="-13903"/>
                  <a:pt x="1823091" y="0"/>
                </a:cubicBezTo>
                <a:cubicBezTo>
                  <a:pt x="2120559" y="13903"/>
                  <a:pt x="2225271" y="-4559"/>
                  <a:pt x="2409084" y="0"/>
                </a:cubicBezTo>
                <a:cubicBezTo>
                  <a:pt x="2592897" y="4559"/>
                  <a:pt x="2863790" y="-24248"/>
                  <a:pt x="2995077" y="0"/>
                </a:cubicBezTo>
                <a:cubicBezTo>
                  <a:pt x="3126364" y="24248"/>
                  <a:pt x="3581414" y="-30518"/>
                  <a:pt x="3776402" y="0"/>
                </a:cubicBezTo>
                <a:cubicBezTo>
                  <a:pt x="3971391" y="30518"/>
                  <a:pt x="4055002" y="8364"/>
                  <a:pt x="4297285" y="0"/>
                </a:cubicBezTo>
                <a:cubicBezTo>
                  <a:pt x="4539568" y="-8364"/>
                  <a:pt x="4716855" y="-30038"/>
                  <a:pt x="5078610" y="0"/>
                </a:cubicBezTo>
                <a:cubicBezTo>
                  <a:pt x="5440366" y="30038"/>
                  <a:pt x="5572119" y="-1952"/>
                  <a:pt x="5859934" y="0"/>
                </a:cubicBezTo>
                <a:cubicBezTo>
                  <a:pt x="6147749" y="1952"/>
                  <a:pt x="6350996" y="12984"/>
                  <a:pt x="6511038" y="0"/>
                </a:cubicBezTo>
                <a:cubicBezTo>
                  <a:pt x="6511579" y="12097"/>
                  <a:pt x="6511899" y="29008"/>
                  <a:pt x="6511038" y="36576"/>
                </a:cubicBezTo>
                <a:cubicBezTo>
                  <a:pt x="6158522" y="10488"/>
                  <a:pt x="6112458" y="43038"/>
                  <a:pt x="5794824" y="36576"/>
                </a:cubicBezTo>
                <a:cubicBezTo>
                  <a:pt x="5477190" y="30114"/>
                  <a:pt x="5313923" y="26083"/>
                  <a:pt x="5013499" y="36576"/>
                </a:cubicBezTo>
                <a:cubicBezTo>
                  <a:pt x="4713075" y="47069"/>
                  <a:pt x="4479245" y="33929"/>
                  <a:pt x="4232175" y="36576"/>
                </a:cubicBezTo>
                <a:cubicBezTo>
                  <a:pt x="3985105" y="39223"/>
                  <a:pt x="3909977" y="16752"/>
                  <a:pt x="3711292" y="36576"/>
                </a:cubicBezTo>
                <a:cubicBezTo>
                  <a:pt x="3512607" y="56400"/>
                  <a:pt x="3251417" y="48677"/>
                  <a:pt x="3060188" y="36576"/>
                </a:cubicBezTo>
                <a:cubicBezTo>
                  <a:pt x="2868959" y="24475"/>
                  <a:pt x="2520610" y="68642"/>
                  <a:pt x="2278863" y="36576"/>
                </a:cubicBezTo>
                <a:cubicBezTo>
                  <a:pt x="2037117" y="4510"/>
                  <a:pt x="1863096" y="57961"/>
                  <a:pt x="1627760" y="36576"/>
                </a:cubicBezTo>
                <a:cubicBezTo>
                  <a:pt x="1392424" y="15191"/>
                  <a:pt x="1375529" y="20372"/>
                  <a:pt x="1171987" y="36576"/>
                </a:cubicBezTo>
                <a:cubicBezTo>
                  <a:pt x="968445" y="52780"/>
                  <a:pt x="799873" y="21403"/>
                  <a:pt x="651104" y="36576"/>
                </a:cubicBezTo>
                <a:cubicBezTo>
                  <a:pt x="502335" y="51749"/>
                  <a:pt x="239977" y="45282"/>
                  <a:pt x="0" y="36576"/>
                </a:cubicBezTo>
                <a:cubicBezTo>
                  <a:pt x="-1549" y="24953"/>
                  <a:pt x="-1602" y="881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4EA6F-4758-46A2-ECEA-ACFC5FC3E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922" y="5161788"/>
            <a:ext cx="8758786" cy="7095744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Astronomers use x-ray telescopes to observe x-rays from stellar objects.</a:t>
            </a:r>
          </a:p>
          <a:p>
            <a:pPr lvl="1"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X-ray telescopes can only be in space</a:t>
            </a:r>
          </a:p>
          <a:p>
            <a:pPr lvl="1"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can observe one source for days at a time</a:t>
            </a:r>
          </a:p>
          <a:p>
            <a:pPr lvl="1">
              <a:lnSpc>
                <a:spcPct val="150000"/>
              </a:lnSpc>
            </a:pP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D13D22-B304-DB5F-80B9-ACEA6AD5B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3661" y="0"/>
            <a:ext cx="14203514" cy="144234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C8B7A2-7B73-E1AD-8603-CCD604420E09}"/>
              </a:ext>
            </a:extLst>
          </p:cNvPr>
          <p:cNvSpPr txBox="1"/>
          <p:nvPr/>
        </p:nvSpPr>
        <p:spPr>
          <a:xfrm>
            <a:off x="374568" y="12976449"/>
            <a:ext cx="74231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/>
              <a:t>Types - NASA Science. (</a:t>
            </a:r>
            <a:r>
              <a:rPr lang="fr-FR" sz="2000" dirty="0" err="1"/>
              <a:t>n.d</a:t>
            </a:r>
            <a:r>
              <a:rPr lang="fr-FR" sz="2000" dirty="0"/>
              <a:t>.). Science.nasa.gov. &amp;</a:t>
            </a:r>
          </a:p>
        </p:txBody>
      </p:sp>
    </p:spTree>
    <p:extLst>
      <p:ext uri="{BB962C8B-B14F-4D97-AF65-F5344CB8AC3E}">
        <p14:creationId xmlns:p14="http://schemas.microsoft.com/office/powerpoint/2010/main" val="127014223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87175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8AEFA0-57B9-0E8F-0B29-8FA787DF3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0010" y="1276178"/>
            <a:ext cx="9639031" cy="2953602"/>
          </a:xfrm>
        </p:spPr>
        <p:txBody>
          <a:bodyPr anchor="b">
            <a:normAutofit/>
          </a:bodyPr>
          <a:lstStyle/>
          <a:p>
            <a:r>
              <a:rPr lang="en-US" sz="10800" b="1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  <a:r>
              <a:rPr lang="en-US" sz="10800"/>
              <a:t> 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80010" y="4745736"/>
            <a:ext cx="6511038" cy="36576"/>
          </a:xfrm>
          <a:custGeom>
            <a:avLst/>
            <a:gdLst>
              <a:gd name="connsiteX0" fmla="*/ 0 w 6511038"/>
              <a:gd name="connsiteY0" fmla="*/ 0 h 36576"/>
              <a:gd name="connsiteX1" fmla="*/ 651104 w 6511038"/>
              <a:gd name="connsiteY1" fmla="*/ 0 h 36576"/>
              <a:gd name="connsiteX2" fmla="*/ 1302208 w 6511038"/>
              <a:gd name="connsiteY2" fmla="*/ 0 h 36576"/>
              <a:gd name="connsiteX3" fmla="*/ 1953311 w 6511038"/>
              <a:gd name="connsiteY3" fmla="*/ 0 h 36576"/>
              <a:gd name="connsiteX4" fmla="*/ 2734636 w 6511038"/>
              <a:gd name="connsiteY4" fmla="*/ 0 h 36576"/>
              <a:gd name="connsiteX5" fmla="*/ 3450850 w 6511038"/>
              <a:gd name="connsiteY5" fmla="*/ 0 h 36576"/>
              <a:gd name="connsiteX6" fmla="*/ 3906623 w 6511038"/>
              <a:gd name="connsiteY6" fmla="*/ 0 h 36576"/>
              <a:gd name="connsiteX7" fmla="*/ 4492616 w 6511038"/>
              <a:gd name="connsiteY7" fmla="*/ 0 h 36576"/>
              <a:gd name="connsiteX8" fmla="*/ 5273941 w 6511038"/>
              <a:gd name="connsiteY8" fmla="*/ 0 h 36576"/>
              <a:gd name="connsiteX9" fmla="*/ 5925045 w 6511038"/>
              <a:gd name="connsiteY9" fmla="*/ 0 h 36576"/>
              <a:gd name="connsiteX10" fmla="*/ 6511038 w 6511038"/>
              <a:gd name="connsiteY10" fmla="*/ 0 h 36576"/>
              <a:gd name="connsiteX11" fmla="*/ 6511038 w 6511038"/>
              <a:gd name="connsiteY11" fmla="*/ 36576 h 36576"/>
              <a:gd name="connsiteX12" fmla="*/ 5990155 w 6511038"/>
              <a:gd name="connsiteY12" fmla="*/ 36576 h 36576"/>
              <a:gd name="connsiteX13" fmla="*/ 5208830 w 6511038"/>
              <a:gd name="connsiteY13" fmla="*/ 36576 h 36576"/>
              <a:gd name="connsiteX14" fmla="*/ 4687947 w 6511038"/>
              <a:gd name="connsiteY14" fmla="*/ 36576 h 36576"/>
              <a:gd name="connsiteX15" fmla="*/ 4232175 w 6511038"/>
              <a:gd name="connsiteY15" fmla="*/ 36576 h 36576"/>
              <a:gd name="connsiteX16" fmla="*/ 3776402 w 6511038"/>
              <a:gd name="connsiteY16" fmla="*/ 36576 h 36576"/>
              <a:gd name="connsiteX17" fmla="*/ 3060188 w 6511038"/>
              <a:gd name="connsiteY17" fmla="*/ 36576 h 36576"/>
              <a:gd name="connsiteX18" fmla="*/ 2604415 w 6511038"/>
              <a:gd name="connsiteY18" fmla="*/ 36576 h 36576"/>
              <a:gd name="connsiteX19" fmla="*/ 1953311 w 6511038"/>
              <a:gd name="connsiteY19" fmla="*/ 36576 h 36576"/>
              <a:gd name="connsiteX20" fmla="*/ 1432428 w 6511038"/>
              <a:gd name="connsiteY20" fmla="*/ 36576 h 36576"/>
              <a:gd name="connsiteX21" fmla="*/ 781325 w 6511038"/>
              <a:gd name="connsiteY21" fmla="*/ 36576 h 36576"/>
              <a:gd name="connsiteX22" fmla="*/ 0 w 6511038"/>
              <a:gd name="connsiteY22" fmla="*/ 36576 h 36576"/>
              <a:gd name="connsiteX23" fmla="*/ 0 w 6511038"/>
              <a:gd name="connsiteY23" fmla="*/ 0 h 3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511038" h="36576" fill="none" extrusionOk="0">
                <a:moveTo>
                  <a:pt x="0" y="0"/>
                </a:moveTo>
                <a:cubicBezTo>
                  <a:pt x="255837" y="25983"/>
                  <a:pt x="361918" y="-29724"/>
                  <a:pt x="651104" y="0"/>
                </a:cubicBezTo>
                <a:cubicBezTo>
                  <a:pt x="940290" y="29724"/>
                  <a:pt x="1126121" y="20001"/>
                  <a:pt x="1302208" y="0"/>
                </a:cubicBezTo>
                <a:cubicBezTo>
                  <a:pt x="1478295" y="-20001"/>
                  <a:pt x="1654188" y="2535"/>
                  <a:pt x="1953311" y="0"/>
                </a:cubicBezTo>
                <a:cubicBezTo>
                  <a:pt x="2252434" y="-2535"/>
                  <a:pt x="2416645" y="-38607"/>
                  <a:pt x="2734636" y="0"/>
                </a:cubicBezTo>
                <a:cubicBezTo>
                  <a:pt x="3052628" y="38607"/>
                  <a:pt x="3095791" y="30796"/>
                  <a:pt x="3450850" y="0"/>
                </a:cubicBezTo>
                <a:cubicBezTo>
                  <a:pt x="3805909" y="-30796"/>
                  <a:pt x="3720628" y="3566"/>
                  <a:pt x="3906623" y="0"/>
                </a:cubicBezTo>
                <a:cubicBezTo>
                  <a:pt x="4092618" y="-3566"/>
                  <a:pt x="4303529" y="11083"/>
                  <a:pt x="4492616" y="0"/>
                </a:cubicBezTo>
                <a:cubicBezTo>
                  <a:pt x="4681703" y="-11083"/>
                  <a:pt x="4941287" y="-16449"/>
                  <a:pt x="5273941" y="0"/>
                </a:cubicBezTo>
                <a:cubicBezTo>
                  <a:pt x="5606596" y="16449"/>
                  <a:pt x="5717215" y="29658"/>
                  <a:pt x="5925045" y="0"/>
                </a:cubicBezTo>
                <a:cubicBezTo>
                  <a:pt x="6132875" y="-29658"/>
                  <a:pt x="6364510" y="27379"/>
                  <a:pt x="6511038" y="0"/>
                </a:cubicBezTo>
                <a:cubicBezTo>
                  <a:pt x="6510323" y="15537"/>
                  <a:pt x="6512403" y="22375"/>
                  <a:pt x="6511038" y="36576"/>
                </a:cubicBezTo>
                <a:cubicBezTo>
                  <a:pt x="6300359" y="54962"/>
                  <a:pt x="6237562" y="13704"/>
                  <a:pt x="5990155" y="36576"/>
                </a:cubicBezTo>
                <a:cubicBezTo>
                  <a:pt x="5742748" y="59448"/>
                  <a:pt x="5408863" y="61719"/>
                  <a:pt x="5208830" y="36576"/>
                </a:cubicBezTo>
                <a:cubicBezTo>
                  <a:pt x="5008798" y="11433"/>
                  <a:pt x="4850654" y="62510"/>
                  <a:pt x="4687947" y="36576"/>
                </a:cubicBezTo>
                <a:cubicBezTo>
                  <a:pt x="4525240" y="10642"/>
                  <a:pt x="4327825" y="47268"/>
                  <a:pt x="4232175" y="36576"/>
                </a:cubicBezTo>
                <a:cubicBezTo>
                  <a:pt x="4136525" y="25884"/>
                  <a:pt x="3948418" y="21440"/>
                  <a:pt x="3776402" y="36576"/>
                </a:cubicBezTo>
                <a:cubicBezTo>
                  <a:pt x="3604386" y="51712"/>
                  <a:pt x="3331363" y="8064"/>
                  <a:pt x="3060188" y="36576"/>
                </a:cubicBezTo>
                <a:cubicBezTo>
                  <a:pt x="2789013" y="65088"/>
                  <a:pt x="2745168" y="28909"/>
                  <a:pt x="2604415" y="36576"/>
                </a:cubicBezTo>
                <a:cubicBezTo>
                  <a:pt x="2463662" y="44243"/>
                  <a:pt x="2240523" y="32220"/>
                  <a:pt x="1953311" y="36576"/>
                </a:cubicBezTo>
                <a:cubicBezTo>
                  <a:pt x="1666099" y="40932"/>
                  <a:pt x="1633056" y="13440"/>
                  <a:pt x="1432428" y="36576"/>
                </a:cubicBezTo>
                <a:cubicBezTo>
                  <a:pt x="1231800" y="59712"/>
                  <a:pt x="959982" y="43343"/>
                  <a:pt x="781325" y="36576"/>
                </a:cubicBezTo>
                <a:cubicBezTo>
                  <a:pt x="602668" y="29809"/>
                  <a:pt x="313917" y="24727"/>
                  <a:pt x="0" y="36576"/>
                </a:cubicBezTo>
                <a:cubicBezTo>
                  <a:pt x="-1386" y="23779"/>
                  <a:pt x="1769" y="8239"/>
                  <a:pt x="0" y="0"/>
                </a:cubicBezTo>
                <a:close/>
              </a:path>
              <a:path w="6511038" h="36576" stroke="0" extrusionOk="0">
                <a:moveTo>
                  <a:pt x="0" y="0"/>
                </a:moveTo>
                <a:cubicBezTo>
                  <a:pt x="221050" y="27953"/>
                  <a:pt x="410134" y="-9936"/>
                  <a:pt x="585993" y="0"/>
                </a:cubicBezTo>
                <a:cubicBezTo>
                  <a:pt x="761852" y="9936"/>
                  <a:pt x="896966" y="-11965"/>
                  <a:pt x="1041766" y="0"/>
                </a:cubicBezTo>
                <a:cubicBezTo>
                  <a:pt x="1186566" y="11965"/>
                  <a:pt x="1525624" y="-13903"/>
                  <a:pt x="1823091" y="0"/>
                </a:cubicBezTo>
                <a:cubicBezTo>
                  <a:pt x="2120559" y="13903"/>
                  <a:pt x="2225271" y="-4559"/>
                  <a:pt x="2409084" y="0"/>
                </a:cubicBezTo>
                <a:cubicBezTo>
                  <a:pt x="2592897" y="4559"/>
                  <a:pt x="2863790" y="-24248"/>
                  <a:pt x="2995077" y="0"/>
                </a:cubicBezTo>
                <a:cubicBezTo>
                  <a:pt x="3126364" y="24248"/>
                  <a:pt x="3581414" y="-30518"/>
                  <a:pt x="3776402" y="0"/>
                </a:cubicBezTo>
                <a:cubicBezTo>
                  <a:pt x="3971391" y="30518"/>
                  <a:pt x="4055002" y="8364"/>
                  <a:pt x="4297285" y="0"/>
                </a:cubicBezTo>
                <a:cubicBezTo>
                  <a:pt x="4539568" y="-8364"/>
                  <a:pt x="4716855" y="-30038"/>
                  <a:pt x="5078610" y="0"/>
                </a:cubicBezTo>
                <a:cubicBezTo>
                  <a:pt x="5440366" y="30038"/>
                  <a:pt x="5572119" y="-1952"/>
                  <a:pt x="5859934" y="0"/>
                </a:cubicBezTo>
                <a:cubicBezTo>
                  <a:pt x="6147749" y="1952"/>
                  <a:pt x="6350996" y="12984"/>
                  <a:pt x="6511038" y="0"/>
                </a:cubicBezTo>
                <a:cubicBezTo>
                  <a:pt x="6511579" y="12097"/>
                  <a:pt x="6511899" y="29008"/>
                  <a:pt x="6511038" y="36576"/>
                </a:cubicBezTo>
                <a:cubicBezTo>
                  <a:pt x="6158522" y="10488"/>
                  <a:pt x="6112458" y="43038"/>
                  <a:pt x="5794824" y="36576"/>
                </a:cubicBezTo>
                <a:cubicBezTo>
                  <a:pt x="5477190" y="30114"/>
                  <a:pt x="5313923" y="26083"/>
                  <a:pt x="5013499" y="36576"/>
                </a:cubicBezTo>
                <a:cubicBezTo>
                  <a:pt x="4713075" y="47069"/>
                  <a:pt x="4479245" y="33929"/>
                  <a:pt x="4232175" y="36576"/>
                </a:cubicBezTo>
                <a:cubicBezTo>
                  <a:pt x="3985105" y="39223"/>
                  <a:pt x="3909977" y="16752"/>
                  <a:pt x="3711292" y="36576"/>
                </a:cubicBezTo>
                <a:cubicBezTo>
                  <a:pt x="3512607" y="56400"/>
                  <a:pt x="3251417" y="48677"/>
                  <a:pt x="3060188" y="36576"/>
                </a:cubicBezTo>
                <a:cubicBezTo>
                  <a:pt x="2868959" y="24475"/>
                  <a:pt x="2520610" y="68642"/>
                  <a:pt x="2278863" y="36576"/>
                </a:cubicBezTo>
                <a:cubicBezTo>
                  <a:pt x="2037117" y="4510"/>
                  <a:pt x="1863096" y="57961"/>
                  <a:pt x="1627760" y="36576"/>
                </a:cubicBezTo>
                <a:cubicBezTo>
                  <a:pt x="1392424" y="15191"/>
                  <a:pt x="1375529" y="20372"/>
                  <a:pt x="1171987" y="36576"/>
                </a:cubicBezTo>
                <a:cubicBezTo>
                  <a:pt x="968445" y="52780"/>
                  <a:pt x="799873" y="21403"/>
                  <a:pt x="651104" y="36576"/>
                </a:cubicBezTo>
                <a:cubicBezTo>
                  <a:pt x="502335" y="51749"/>
                  <a:pt x="239977" y="45282"/>
                  <a:pt x="0" y="36576"/>
                </a:cubicBezTo>
                <a:cubicBezTo>
                  <a:pt x="-1549" y="24953"/>
                  <a:pt x="-1602" y="881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0B350-A41D-7EB7-3B9C-157DD546D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80010" y="5329772"/>
            <a:ext cx="9639031" cy="7101578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analyze x-ray emissions from LMXB EXO 0748-676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understand the physical properties and behavior of EXO 0748-676</a:t>
            </a:r>
          </a:p>
        </p:txBody>
      </p:sp>
      <p:pic>
        <p:nvPicPr>
          <p:cNvPr id="4" name="Picture 3" descr="A blue and black text&#10;&#10;Description automatically generated">
            <a:extLst>
              <a:ext uri="{FF2B5EF4-FFF2-40B4-BE49-F238E27FC236}">
                <a16:creationId xmlns:a16="http://schemas.microsoft.com/office/drawing/2014/main" id="{BDFE8A8B-6B6B-99D6-0CEB-785D378D8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4174" y="12618683"/>
            <a:ext cx="3413126" cy="10973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9EC242-8FE0-250D-FBED-CFF030E04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2807" y="785811"/>
            <a:ext cx="1028985" cy="1146175"/>
          </a:xfrm>
          <a:prstGeom prst="rect">
            <a:avLst/>
          </a:prstGeom>
        </p:spPr>
      </p:pic>
      <p:pic>
        <p:nvPicPr>
          <p:cNvPr id="6" name="Picture 5" descr="A bright light in the sky&#10;&#10;Description automatically generated">
            <a:extLst>
              <a:ext uri="{FF2B5EF4-FFF2-40B4-BE49-F238E27FC236}">
                <a16:creationId xmlns:a16="http://schemas.microsoft.com/office/drawing/2014/main" id="{73D19057-358F-0500-1969-E25D4F7DB5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-1" y="0"/>
            <a:ext cx="12322839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662513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87175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E043CE-7C54-1093-FF97-A607B7B96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036" y="1279040"/>
            <a:ext cx="7832978" cy="3438144"/>
          </a:xfrm>
        </p:spPr>
        <p:txBody>
          <a:bodyPr anchor="b">
            <a:normAutofit/>
          </a:bodyPr>
          <a:lstStyle/>
          <a:p>
            <a:r>
              <a:rPr lang="en-US" sz="7600" b="1">
                <a:latin typeface="Times New Roman" panose="02020603050405020304" pitchFamily="18" charset="0"/>
                <a:cs typeface="Times New Roman" panose="02020603050405020304" pitchFamily="18" charset="0"/>
              </a:rPr>
              <a:t>How I Use X-ray astronomy for my research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86723" y="5147512"/>
            <a:ext cx="6511038" cy="36576"/>
          </a:xfrm>
          <a:custGeom>
            <a:avLst/>
            <a:gdLst>
              <a:gd name="connsiteX0" fmla="*/ 0 w 6511038"/>
              <a:gd name="connsiteY0" fmla="*/ 0 h 36576"/>
              <a:gd name="connsiteX1" fmla="*/ 651104 w 6511038"/>
              <a:gd name="connsiteY1" fmla="*/ 0 h 36576"/>
              <a:gd name="connsiteX2" fmla="*/ 1302208 w 6511038"/>
              <a:gd name="connsiteY2" fmla="*/ 0 h 36576"/>
              <a:gd name="connsiteX3" fmla="*/ 1953311 w 6511038"/>
              <a:gd name="connsiteY3" fmla="*/ 0 h 36576"/>
              <a:gd name="connsiteX4" fmla="*/ 2734636 w 6511038"/>
              <a:gd name="connsiteY4" fmla="*/ 0 h 36576"/>
              <a:gd name="connsiteX5" fmla="*/ 3450850 w 6511038"/>
              <a:gd name="connsiteY5" fmla="*/ 0 h 36576"/>
              <a:gd name="connsiteX6" fmla="*/ 3906623 w 6511038"/>
              <a:gd name="connsiteY6" fmla="*/ 0 h 36576"/>
              <a:gd name="connsiteX7" fmla="*/ 4492616 w 6511038"/>
              <a:gd name="connsiteY7" fmla="*/ 0 h 36576"/>
              <a:gd name="connsiteX8" fmla="*/ 5273941 w 6511038"/>
              <a:gd name="connsiteY8" fmla="*/ 0 h 36576"/>
              <a:gd name="connsiteX9" fmla="*/ 5925045 w 6511038"/>
              <a:gd name="connsiteY9" fmla="*/ 0 h 36576"/>
              <a:gd name="connsiteX10" fmla="*/ 6511038 w 6511038"/>
              <a:gd name="connsiteY10" fmla="*/ 0 h 36576"/>
              <a:gd name="connsiteX11" fmla="*/ 6511038 w 6511038"/>
              <a:gd name="connsiteY11" fmla="*/ 36576 h 36576"/>
              <a:gd name="connsiteX12" fmla="*/ 5990155 w 6511038"/>
              <a:gd name="connsiteY12" fmla="*/ 36576 h 36576"/>
              <a:gd name="connsiteX13" fmla="*/ 5208830 w 6511038"/>
              <a:gd name="connsiteY13" fmla="*/ 36576 h 36576"/>
              <a:gd name="connsiteX14" fmla="*/ 4687947 w 6511038"/>
              <a:gd name="connsiteY14" fmla="*/ 36576 h 36576"/>
              <a:gd name="connsiteX15" fmla="*/ 4232175 w 6511038"/>
              <a:gd name="connsiteY15" fmla="*/ 36576 h 36576"/>
              <a:gd name="connsiteX16" fmla="*/ 3776402 w 6511038"/>
              <a:gd name="connsiteY16" fmla="*/ 36576 h 36576"/>
              <a:gd name="connsiteX17" fmla="*/ 3060188 w 6511038"/>
              <a:gd name="connsiteY17" fmla="*/ 36576 h 36576"/>
              <a:gd name="connsiteX18" fmla="*/ 2604415 w 6511038"/>
              <a:gd name="connsiteY18" fmla="*/ 36576 h 36576"/>
              <a:gd name="connsiteX19" fmla="*/ 1953311 w 6511038"/>
              <a:gd name="connsiteY19" fmla="*/ 36576 h 36576"/>
              <a:gd name="connsiteX20" fmla="*/ 1432428 w 6511038"/>
              <a:gd name="connsiteY20" fmla="*/ 36576 h 36576"/>
              <a:gd name="connsiteX21" fmla="*/ 781325 w 6511038"/>
              <a:gd name="connsiteY21" fmla="*/ 36576 h 36576"/>
              <a:gd name="connsiteX22" fmla="*/ 0 w 6511038"/>
              <a:gd name="connsiteY22" fmla="*/ 36576 h 36576"/>
              <a:gd name="connsiteX23" fmla="*/ 0 w 6511038"/>
              <a:gd name="connsiteY23" fmla="*/ 0 h 3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511038" h="36576" fill="none" extrusionOk="0">
                <a:moveTo>
                  <a:pt x="0" y="0"/>
                </a:moveTo>
                <a:cubicBezTo>
                  <a:pt x="255837" y="25983"/>
                  <a:pt x="361918" y="-29724"/>
                  <a:pt x="651104" y="0"/>
                </a:cubicBezTo>
                <a:cubicBezTo>
                  <a:pt x="940290" y="29724"/>
                  <a:pt x="1126121" y="20001"/>
                  <a:pt x="1302208" y="0"/>
                </a:cubicBezTo>
                <a:cubicBezTo>
                  <a:pt x="1478295" y="-20001"/>
                  <a:pt x="1654188" y="2535"/>
                  <a:pt x="1953311" y="0"/>
                </a:cubicBezTo>
                <a:cubicBezTo>
                  <a:pt x="2252434" y="-2535"/>
                  <a:pt x="2416645" y="-38607"/>
                  <a:pt x="2734636" y="0"/>
                </a:cubicBezTo>
                <a:cubicBezTo>
                  <a:pt x="3052628" y="38607"/>
                  <a:pt x="3095791" y="30796"/>
                  <a:pt x="3450850" y="0"/>
                </a:cubicBezTo>
                <a:cubicBezTo>
                  <a:pt x="3805909" y="-30796"/>
                  <a:pt x="3720628" y="3566"/>
                  <a:pt x="3906623" y="0"/>
                </a:cubicBezTo>
                <a:cubicBezTo>
                  <a:pt x="4092618" y="-3566"/>
                  <a:pt x="4303529" y="11083"/>
                  <a:pt x="4492616" y="0"/>
                </a:cubicBezTo>
                <a:cubicBezTo>
                  <a:pt x="4681703" y="-11083"/>
                  <a:pt x="4941287" y="-16449"/>
                  <a:pt x="5273941" y="0"/>
                </a:cubicBezTo>
                <a:cubicBezTo>
                  <a:pt x="5606596" y="16449"/>
                  <a:pt x="5717215" y="29658"/>
                  <a:pt x="5925045" y="0"/>
                </a:cubicBezTo>
                <a:cubicBezTo>
                  <a:pt x="6132875" y="-29658"/>
                  <a:pt x="6364510" y="27379"/>
                  <a:pt x="6511038" y="0"/>
                </a:cubicBezTo>
                <a:cubicBezTo>
                  <a:pt x="6510323" y="15537"/>
                  <a:pt x="6512403" y="22375"/>
                  <a:pt x="6511038" y="36576"/>
                </a:cubicBezTo>
                <a:cubicBezTo>
                  <a:pt x="6300359" y="54962"/>
                  <a:pt x="6237562" y="13704"/>
                  <a:pt x="5990155" y="36576"/>
                </a:cubicBezTo>
                <a:cubicBezTo>
                  <a:pt x="5742748" y="59448"/>
                  <a:pt x="5408863" y="61719"/>
                  <a:pt x="5208830" y="36576"/>
                </a:cubicBezTo>
                <a:cubicBezTo>
                  <a:pt x="5008798" y="11433"/>
                  <a:pt x="4850654" y="62510"/>
                  <a:pt x="4687947" y="36576"/>
                </a:cubicBezTo>
                <a:cubicBezTo>
                  <a:pt x="4525240" y="10642"/>
                  <a:pt x="4327825" y="47268"/>
                  <a:pt x="4232175" y="36576"/>
                </a:cubicBezTo>
                <a:cubicBezTo>
                  <a:pt x="4136525" y="25884"/>
                  <a:pt x="3948418" y="21440"/>
                  <a:pt x="3776402" y="36576"/>
                </a:cubicBezTo>
                <a:cubicBezTo>
                  <a:pt x="3604386" y="51712"/>
                  <a:pt x="3331363" y="8064"/>
                  <a:pt x="3060188" y="36576"/>
                </a:cubicBezTo>
                <a:cubicBezTo>
                  <a:pt x="2789013" y="65088"/>
                  <a:pt x="2745168" y="28909"/>
                  <a:pt x="2604415" y="36576"/>
                </a:cubicBezTo>
                <a:cubicBezTo>
                  <a:pt x="2463662" y="44243"/>
                  <a:pt x="2240523" y="32220"/>
                  <a:pt x="1953311" y="36576"/>
                </a:cubicBezTo>
                <a:cubicBezTo>
                  <a:pt x="1666099" y="40932"/>
                  <a:pt x="1633056" y="13440"/>
                  <a:pt x="1432428" y="36576"/>
                </a:cubicBezTo>
                <a:cubicBezTo>
                  <a:pt x="1231800" y="59712"/>
                  <a:pt x="959982" y="43343"/>
                  <a:pt x="781325" y="36576"/>
                </a:cubicBezTo>
                <a:cubicBezTo>
                  <a:pt x="602668" y="29809"/>
                  <a:pt x="313917" y="24727"/>
                  <a:pt x="0" y="36576"/>
                </a:cubicBezTo>
                <a:cubicBezTo>
                  <a:pt x="-1386" y="23779"/>
                  <a:pt x="1769" y="8239"/>
                  <a:pt x="0" y="0"/>
                </a:cubicBezTo>
                <a:close/>
              </a:path>
              <a:path w="6511038" h="36576" stroke="0" extrusionOk="0">
                <a:moveTo>
                  <a:pt x="0" y="0"/>
                </a:moveTo>
                <a:cubicBezTo>
                  <a:pt x="221050" y="27953"/>
                  <a:pt x="410134" y="-9936"/>
                  <a:pt x="585993" y="0"/>
                </a:cubicBezTo>
                <a:cubicBezTo>
                  <a:pt x="761852" y="9936"/>
                  <a:pt x="896966" y="-11965"/>
                  <a:pt x="1041766" y="0"/>
                </a:cubicBezTo>
                <a:cubicBezTo>
                  <a:pt x="1186566" y="11965"/>
                  <a:pt x="1525624" y="-13903"/>
                  <a:pt x="1823091" y="0"/>
                </a:cubicBezTo>
                <a:cubicBezTo>
                  <a:pt x="2120559" y="13903"/>
                  <a:pt x="2225271" y="-4559"/>
                  <a:pt x="2409084" y="0"/>
                </a:cubicBezTo>
                <a:cubicBezTo>
                  <a:pt x="2592897" y="4559"/>
                  <a:pt x="2863790" y="-24248"/>
                  <a:pt x="2995077" y="0"/>
                </a:cubicBezTo>
                <a:cubicBezTo>
                  <a:pt x="3126364" y="24248"/>
                  <a:pt x="3581414" y="-30518"/>
                  <a:pt x="3776402" y="0"/>
                </a:cubicBezTo>
                <a:cubicBezTo>
                  <a:pt x="3971391" y="30518"/>
                  <a:pt x="4055002" y="8364"/>
                  <a:pt x="4297285" y="0"/>
                </a:cubicBezTo>
                <a:cubicBezTo>
                  <a:pt x="4539568" y="-8364"/>
                  <a:pt x="4716855" y="-30038"/>
                  <a:pt x="5078610" y="0"/>
                </a:cubicBezTo>
                <a:cubicBezTo>
                  <a:pt x="5440366" y="30038"/>
                  <a:pt x="5572119" y="-1952"/>
                  <a:pt x="5859934" y="0"/>
                </a:cubicBezTo>
                <a:cubicBezTo>
                  <a:pt x="6147749" y="1952"/>
                  <a:pt x="6350996" y="12984"/>
                  <a:pt x="6511038" y="0"/>
                </a:cubicBezTo>
                <a:cubicBezTo>
                  <a:pt x="6511579" y="12097"/>
                  <a:pt x="6511899" y="29008"/>
                  <a:pt x="6511038" y="36576"/>
                </a:cubicBezTo>
                <a:cubicBezTo>
                  <a:pt x="6158522" y="10488"/>
                  <a:pt x="6112458" y="43038"/>
                  <a:pt x="5794824" y="36576"/>
                </a:cubicBezTo>
                <a:cubicBezTo>
                  <a:pt x="5477190" y="30114"/>
                  <a:pt x="5313923" y="26083"/>
                  <a:pt x="5013499" y="36576"/>
                </a:cubicBezTo>
                <a:cubicBezTo>
                  <a:pt x="4713075" y="47069"/>
                  <a:pt x="4479245" y="33929"/>
                  <a:pt x="4232175" y="36576"/>
                </a:cubicBezTo>
                <a:cubicBezTo>
                  <a:pt x="3985105" y="39223"/>
                  <a:pt x="3909977" y="16752"/>
                  <a:pt x="3711292" y="36576"/>
                </a:cubicBezTo>
                <a:cubicBezTo>
                  <a:pt x="3512607" y="56400"/>
                  <a:pt x="3251417" y="48677"/>
                  <a:pt x="3060188" y="36576"/>
                </a:cubicBezTo>
                <a:cubicBezTo>
                  <a:pt x="2868959" y="24475"/>
                  <a:pt x="2520610" y="68642"/>
                  <a:pt x="2278863" y="36576"/>
                </a:cubicBezTo>
                <a:cubicBezTo>
                  <a:pt x="2037117" y="4510"/>
                  <a:pt x="1863096" y="57961"/>
                  <a:pt x="1627760" y="36576"/>
                </a:cubicBezTo>
                <a:cubicBezTo>
                  <a:pt x="1392424" y="15191"/>
                  <a:pt x="1375529" y="20372"/>
                  <a:pt x="1171987" y="36576"/>
                </a:cubicBezTo>
                <a:cubicBezTo>
                  <a:pt x="968445" y="52780"/>
                  <a:pt x="799873" y="21403"/>
                  <a:pt x="651104" y="36576"/>
                </a:cubicBezTo>
                <a:cubicBezTo>
                  <a:pt x="502335" y="51749"/>
                  <a:pt x="239977" y="45282"/>
                  <a:pt x="0" y="36576"/>
                </a:cubicBezTo>
                <a:cubicBezTo>
                  <a:pt x="-1549" y="24953"/>
                  <a:pt x="-1602" y="881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71BCA-3F49-CDD5-7056-22011323D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2036" y="5614416"/>
            <a:ext cx="7832978" cy="682142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Data: </a:t>
            </a:r>
          </a:p>
          <a:p>
            <a:pPr marL="0" indent="0">
              <a:buNone/>
            </a:pP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NuStar, Chandra, and Nicer telescope.</a:t>
            </a:r>
          </a:p>
          <a:p>
            <a:pPr marL="0" indent="0">
              <a:buNone/>
            </a:pP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Software: </a:t>
            </a:r>
          </a:p>
          <a:p>
            <a:pPr marL="0" indent="0">
              <a:buNone/>
            </a:pP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Linux including X-spec, Ciao, etc.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18C029C2-2003-4196-832E-058B5F6BC3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04" b="6476"/>
          <a:stretch/>
        </p:blipFill>
        <p:spPr>
          <a:xfrm>
            <a:off x="8904341" y="2717797"/>
            <a:ext cx="14791154" cy="8806136"/>
          </a:xfrm>
          <a:prstGeom prst="rect">
            <a:avLst/>
          </a:prstGeom>
        </p:spPr>
      </p:pic>
      <p:pic>
        <p:nvPicPr>
          <p:cNvPr id="4" name="Picture 3" descr="A blue and black text&#10;&#10;Description automatically generated">
            <a:extLst>
              <a:ext uri="{FF2B5EF4-FFF2-40B4-BE49-F238E27FC236}">
                <a16:creationId xmlns:a16="http://schemas.microsoft.com/office/drawing/2014/main" id="{EBB3AF6F-7F2F-6CFF-81B0-4CDB9F009E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4174" y="12618683"/>
            <a:ext cx="3413126" cy="10973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E900A3-E13F-A6A1-3DDD-39517A7B3C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02807" y="785811"/>
            <a:ext cx="1028985" cy="11461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A8B1FE-3EF6-1608-D5AE-9264FACC4055}"/>
              </a:ext>
            </a:extLst>
          </p:cNvPr>
          <p:cNvSpPr txBox="1"/>
          <p:nvPr/>
        </p:nvSpPr>
        <p:spPr>
          <a:xfrm>
            <a:off x="583985" y="13176504"/>
            <a:ext cx="72137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/>
              <a:t>Chandra X-ray </a:t>
            </a:r>
            <a:r>
              <a:rPr lang="fr-FR" sz="2000" dirty="0" err="1"/>
              <a:t>Observatory</a:t>
            </a:r>
            <a:r>
              <a:rPr lang="fr-FR" sz="2000" dirty="0"/>
              <a:t> - </a:t>
            </a:r>
            <a:r>
              <a:rPr lang="fr-FR" sz="2000" dirty="0" err="1"/>
              <a:t>NASA’s</a:t>
            </a:r>
            <a:r>
              <a:rPr lang="fr-FR" sz="2000" dirty="0"/>
              <a:t> flagship X-ray </a:t>
            </a:r>
            <a:r>
              <a:rPr lang="fr-FR" sz="2000" dirty="0" err="1"/>
              <a:t>telescope</a:t>
            </a:r>
            <a:r>
              <a:rPr lang="fr-FR" sz="2000" dirty="0"/>
              <a:t>. (2019).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94674795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81078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B2720B-6624-26CC-C266-19E550611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618" y="730250"/>
            <a:ext cx="21033938" cy="2651126"/>
          </a:xfrm>
        </p:spPr>
        <p:txBody>
          <a:bodyPr>
            <a:normAutofit/>
          </a:bodyPr>
          <a:lstStyle/>
          <a:p>
            <a:r>
              <a:rPr lang="en-US" sz="10800" b="1"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38246" y="3354746"/>
            <a:ext cx="21710682" cy="36576"/>
          </a:xfrm>
          <a:custGeom>
            <a:avLst/>
            <a:gdLst>
              <a:gd name="connsiteX0" fmla="*/ 0 w 21710682"/>
              <a:gd name="connsiteY0" fmla="*/ 0 h 36576"/>
              <a:gd name="connsiteX1" fmla="*/ 1112672 w 21710682"/>
              <a:gd name="connsiteY1" fmla="*/ 0 h 36576"/>
              <a:gd name="connsiteX2" fmla="*/ 1791131 w 21710682"/>
              <a:gd name="connsiteY2" fmla="*/ 0 h 36576"/>
              <a:gd name="connsiteX3" fmla="*/ 2035376 w 21710682"/>
              <a:gd name="connsiteY3" fmla="*/ 0 h 36576"/>
              <a:gd name="connsiteX4" fmla="*/ 2279622 w 21710682"/>
              <a:gd name="connsiteY4" fmla="*/ 0 h 36576"/>
              <a:gd name="connsiteX5" fmla="*/ 2523867 w 21710682"/>
              <a:gd name="connsiteY5" fmla="*/ 0 h 36576"/>
              <a:gd name="connsiteX6" fmla="*/ 2768112 w 21710682"/>
              <a:gd name="connsiteY6" fmla="*/ 0 h 36576"/>
              <a:gd name="connsiteX7" fmla="*/ 3229464 w 21710682"/>
              <a:gd name="connsiteY7" fmla="*/ 0 h 36576"/>
              <a:gd name="connsiteX8" fmla="*/ 3473709 w 21710682"/>
              <a:gd name="connsiteY8" fmla="*/ 0 h 36576"/>
              <a:gd name="connsiteX9" fmla="*/ 3935061 w 21710682"/>
              <a:gd name="connsiteY9" fmla="*/ 0 h 36576"/>
              <a:gd name="connsiteX10" fmla="*/ 4830627 w 21710682"/>
              <a:gd name="connsiteY10" fmla="*/ 0 h 36576"/>
              <a:gd name="connsiteX11" fmla="*/ 5074872 w 21710682"/>
              <a:gd name="connsiteY11" fmla="*/ 0 h 36576"/>
              <a:gd name="connsiteX12" fmla="*/ 5102010 w 21710682"/>
              <a:gd name="connsiteY12" fmla="*/ 0 h 36576"/>
              <a:gd name="connsiteX13" fmla="*/ 6214683 w 21710682"/>
              <a:gd name="connsiteY13" fmla="*/ 0 h 36576"/>
              <a:gd name="connsiteX14" fmla="*/ 6241821 w 21710682"/>
              <a:gd name="connsiteY14" fmla="*/ 0 h 36576"/>
              <a:gd name="connsiteX15" fmla="*/ 6920280 w 21710682"/>
              <a:gd name="connsiteY15" fmla="*/ 0 h 36576"/>
              <a:gd name="connsiteX16" fmla="*/ 6947418 w 21710682"/>
              <a:gd name="connsiteY16" fmla="*/ 0 h 36576"/>
              <a:gd name="connsiteX17" fmla="*/ 7842984 w 21710682"/>
              <a:gd name="connsiteY17" fmla="*/ 0 h 36576"/>
              <a:gd name="connsiteX18" fmla="*/ 8521443 w 21710682"/>
              <a:gd name="connsiteY18" fmla="*/ 0 h 36576"/>
              <a:gd name="connsiteX19" fmla="*/ 9417008 w 21710682"/>
              <a:gd name="connsiteY19" fmla="*/ 0 h 36576"/>
              <a:gd name="connsiteX20" fmla="*/ 10095467 w 21710682"/>
              <a:gd name="connsiteY20" fmla="*/ 0 h 36576"/>
              <a:gd name="connsiteX21" fmla="*/ 10991033 w 21710682"/>
              <a:gd name="connsiteY21" fmla="*/ 0 h 36576"/>
              <a:gd name="connsiteX22" fmla="*/ 11886598 w 21710682"/>
              <a:gd name="connsiteY22" fmla="*/ 0 h 36576"/>
              <a:gd name="connsiteX23" fmla="*/ 12999271 w 21710682"/>
              <a:gd name="connsiteY23" fmla="*/ 0 h 36576"/>
              <a:gd name="connsiteX24" fmla="*/ 13026409 w 21710682"/>
              <a:gd name="connsiteY24" fmla="*/ 0 h 36576"/>
              <a:gd name="connsiteX25" fmla="*/ 13053548 w 21710682"/>
              <a:gd name="connsiteY25" fmla="*/ 0 h 36576"/>
              <a:gd name="connsiteX26" fmla="*/ 14166220 w 21710682"/>
              <a:gd name="connsiteY26" fmla="*/ 0 h 36576"/>
              <a:gd name="connsiteX27" fmla="*/ 14627572 w 21710682"/>
              <a:gd name="connsiteY27" fmla="*/ 0 h 36576"/>
              <a:gd name="connsiteX28" fmla="*/ 15740244 w 21710682"/>
              <a:gd name="connsiteY28" fmla="*/ 0 h 36576"/>
              <a:gd name="connsiteX29" fmla="*/ 16201596 w 21710682"/>
              <a:gd name="connsiteY29" fmla="*/ 0 h 36576"/>
              <a:gd name="connsiteX30" fmla="*/ 17097162 w 21710682"/>
              <a:gd name="connsiteY30" fmla="*/ 0 h 36576"/>
              <a:gd name="connsiteX31" fmla="*/ 17341407 w 21710682"/>
              <a:gd name="connsiteY31" fmla="*/ 0 h 36576"/>
              <a:gd name="connsiteX32" fmla="*/ 18019866 w 21710682"/>
              <a:gd name="connsiteY32" fmla="*/ 0 h 36576"/>
              <a:gd name="connsiteX33" fmla="*/ 18698325 w 21710682"/>
              <a:gd name="connsiteY33" fmla="*/ 0 h 36576"/>
              <a:gd name="connsiteX34" fmla="*/ 19159677 w 21710682"/>
              <a:gd name="connsiteY34" fmla="*/ 0 h 36576"/>
              <a:gd name="connsiteX35" fmla="*/ 19621029 w 21710682"/>
              <a:gd name="connsiteY35" fmla="*/ 0 h 36576"/>
              <a:gd name="connsiteX36" fmla="*/ 19648167 w 21710682"/>
              <a:gd name="connsiteY36" fmla="*/ 0 h 36576"/>
              <a:gd name="connsiteX37" fmla="*/ 19675306 w 21710682"/>
              <a:gd name="connsiteY37" fmla="*/ 0 h 36576"/>
              <a:gd name="connsiteX38" fmla="*/ 19702444 w 21710682"/>
              <a:gd name="connsiteY38" fmla="*/ 0 h 36576"/>
              <a:gd name="connsiteX39" fmla="*/ 19729582 w 21710682"/>
              <a:gd name="connsiteY39" fmla="*/ 0 h 36576"/>
              <a:gd name="connsiteX40" fmla="*/ 19756721 w 21710682"/>
              <a:gd name="connsiteY40" fmla="*/ 0 h 36576"/>
              <a:gd name="connsiteX41" fmla="*/ 20218073 w 21710682"/>
              <a:gd name="connsiteY41" fmla="*/ 0 h 36576"/>
              <a:gd name="connsiteX42" fmla="*/ 20245211 w 21710682"/>
              <a:gd name="connsiteY42" fmla="*/ 0 h 36576"/>
              <a:gd name="connsiteX43" fmla="*/ 21710682 w 21710682"/>
              <a:gd name="connsiteY43" fmla="*/ 0 h 36576"/>
              <a:gd name="connsiteX44" fmla="*/ 21710682 w 21710682"/>
              <a:gd name="connsiteY44" fmla="*/ 36576 h 36576"/>
              <a:gd name="connsiteX45" fmla="*/ 20815116 w 21710682"/>
              <a:gd name="connsiteY45" fmla="*/ 36576 h 36576"/>
              <a:gd name="connsiteX46" fmla="*/ 20136658 w 21710682"/>
              <a:gd name="connsiteY46" fmla="*/ 36576 h 36576"/>
              <a:gd name="connsiteX47" fmla="*/ 19892412 w 21710682"/>
              <a:gd name="connsiteY47" fmla="*/ 36576 h 36576"/>
              <a:gd name="connsiteX48" fmla="*/ 18779740 w 21710682"/>
              <a:gd name="connsiteY48" fmla="*/ 36576 h 36576"/>
              <a:gd name="connsiteX49" fmla="*/ 17884174 w 21710682"/>
              <a:gd name="connsiteY49" fmla="*/ 36576 h 36576"/>
              <a:gd name="connsiteX50" fmla="*/ 17422822 w 21710682"/>
              <a:gd name="connsiteY50" fmla="*/ 36576 h 36576"/>
              <a:gd name="connsiteX51" fmla="*/ 16310150 w 21710682"/>
              <a:gd name="connsiteY51" fmla="*/ 36576 h 36576"/>
              <a:gd name="connsiteX52" fmla="*/ 15631691 w 21710682"/>
              <a:gd name="connsiteY52" fmla="*/ 36576 h 36576"/>
              <a:gd name="connsiteX53" fmla="*/ 15387446 w 21710682"/>
              <a:gd name="connsiteY53" fmla="*/ 36576 h 36576"/>
              <a:gd name="connsiteX54" fmla="*/ 14274773 w 21710682"/>
              <a:gd name="connsiteY54" fmla="*/ 36576 h 36576"/>
              <a:gd name="connsiteX55" fmla="*/ 14030528 w 21710682"/>
              <a:gd name="connsiteY55" fmla="*/ 36576 h 36576"/>
              <a:gd name="connsiteX56" fmla="*/ 13786283 w 21710682"/>
              <a:gd name="connsiteY56" fmla="*/ 36576 h 36576"/>
              <a:gd name="connsiteX57" fmla="*/ 13107824 w 21710682"/>
              <a:gd name="connsiteY57" fmla="*/ 36576 h 36576"/>
              <a:gd name="connsiteX58" fmla="*/ 12212259 w 21710682"/>
              <a:gd name="connsiteY58" fmla="*/ 36576 h 36576"/>
              <a:gd name="connsiteX59" fmla="*/ 11099586 w 21710682"/>
              <a:gd name="connsiteY59" fmla="*/ 36576 h 36576"/>
              <a:gd name="connsiteX60" fmla="*/ 10855341 w 21710682"/>
              <a:gd name="connsiteY60" fmla="*/ 36576 h 36576"/>
              <a:gd name="connsiteX61" fmla="*/ 10828203 w 21710682"/>
              <a:gd name="connsiteY61" fmla="*/ 36576 h 36576"/>
              <a:gd name="connsiteX62" fmla="*/ 9715530 w 21710682"/>
              <a:gd name="connsiteY62" fmla="*/ 36576 h 36576"/>
              <a:gd name="connsiteX63" fmla="*/ 9471285 w 21710682"/>
              <a:gd name="connsiteY63" fmla="*/ 36576 h 36576"/>
              <a:gd name="connsiteX64" fmla="*/ 9444147 w 21710682"/>
              <a:gd name="connsiteY64" fmla="*/ 36576 h 36576"/>
              <a:gd name="connsiteX65" fmla="*/ 8548581 w 21710682"/>
              <a:gd name="connsiteY65" fmla="*/ 36576 h 36576"/>
              <a:gd name="connsiteX66" fmla="*/ 8521443 w 21710682"/>
              <a:gd name="connsiteY66" fmla="*/ 36576 h 36576"/>
              <a:gd name="connsiteX67" fmla="*/ 7408770 w 21710682"/>
              <a:gd name="connsiteY67" fmla="*/ 36576 h 36576"/>
              <a:gd name="connsiteX68" fmla="*/ 6730311 w 21710682"/>
              <a:gd name="connsiteY68" fmla="*/ 36576 h 36576"/>
              <a:gd name="connsiteX69" fmla="*/ 6268959 w 21710682"/>
              <a:gd name="connsiteY69" fmla="*/ 36576 h 36576"/>
              <a:gd name="connsiteX70" fmla="*/ 6241821 w 21710682"/>
              <a:gd name="connsiteY70" fmla="*/ 36576 h 36576"/>
              <a:gd name="connsiteX71" fmla="*/ 6214683 w 21710682"/>
              <a:gd name="connsiteY71" fmla="*/ 36576 h 36576"/>
              <a:gd name="connsiteX72" fmla="*/ 5536224 w 21710682"/>
              <a:gd name="connsiteY72" fmla="*/ 36576 h 36576"/>
              <a:gd name="connsiteX73" fmla="*/ 4640658 w 21710682"/>
              <a:gd name="connsiteY73" fmla="*/ 36576 h 36576"/>
              <a:gd name="connsiteX74" fmla="*/ 3962199 w 21710682"/>
              <a:gd name="connsiteY74" fmla="*/ 36576 h 36576"/>
              <a:gd name="connsiteX75" fmla="*/ 3066634 w 21710682"/>
              <a:gd name="connsiteY75" fmla="*/ 36576 h 36576"/>
              <a:gd name="connsiteX76" fmla="*/ 2171068 w 21710682"/>
              <a:gd name="connsiteY76" fmla="*/ 36576 h 36576"/>
              <a:gd name="connsiteX77" fmla="*/ 1709716 w 21710682"/>
              <a:gd name="connsiteY77" fmla="*/ 36576 h 36576"/>
              <a:gd name="connsiteX78" fmla="*/ 1248364 w 21710682"/>
              <a:gd name="connsiteY78" fmla="*/ 36576 h 36576"/>
              <a:gd name="connsiteX79" fmla="*/ 787012 w 21710682"/>
              <a:gd name="connsiteY79" fmla="*/ 36576 h 36576"/>
              <a:gd name="connsiteX80" fmla="*/ 0 w 21710682"/>
              <a:gd name="connsiteY80" fmla="*/ 36576 h 36576"/>
              <a:gd name="connsiteX81" fmla="*/ 0 w 21710682"/>
              <a:gd name="connsiteY81" fmla="*/ 0 h 3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21710682" h="36576" fill="none" extrusionOk="0">
                <a:moveTo>
                  <a:pt x="0" y="0"/>
                </a:moveTo>
                <a:cubicBezTo>
                  <a:pt x="363246" y="-32576"/>
                  <a:pt x="618127" y="-45771"/>
                  <a:pt x="1112672" y="0"/>
                </a:cubicBezTo>
                <a:cubicBezTo>
                  <a:pt x="1607217" y="45771"/>
                  <a:pt x="1545126" y="-13909"/>
                  <a:pt x="1791131" y="0"/>
                </a:cubicBezTo>
                <a:cubicBezTo>
                  <a:pt x="2037136" y="13909"/>
                  <a:pt x="1977249" y="-11709"/>
                  <a:pt x="2035376" y="0"/>
                </a:cubicBezTo>
                <a:cubicBezTo>
                  <a:pt x="2093504" y="11709"/>
                  <a:pt x="2162257" y="-5048"/>
                  <a:pt x="2279622" y="0"/>
                </a:cubicBezTo>
                <a:cubicBezTo>
                  <a:pt x="2396987" y="5048"/>
                  <a:pt x="2447592" y="5580"/>
                  <a:pt x="2523867" y="0"/>
                </a:cubicBezTo>
                <a:cubicBezTo>
                  <a:pt x="2600143" y="-5580"/>
                  <a:pt x="2700781" y="11169"/>
                  <a:pt x="2768112" y="0"/>
                </a:cubicBezTo>
                <a:cubicBezTo>
                  <a:pt x="2835443" y="-11169"/>
                  <a:pt x="3080420" y="8256"/>
                  <a:pt x="3229464" y="0"/>
                </a:cubicBezTo>
                <a:cubicBezTo>
                  <a:pt x="3378508" y="-8256"/>
                  <a:pt x="3419451" y="5120"/>
                  <a:pt x="3473709" y="0"/>
                </a:cubicBezTo>
                <a:cubicBezTo>
                  <a:pt x="3527967" y="-5120"/>
                  <a:pt x="3740049" y="-19480"/>
                  <a:pt x="3935061" y="0"/>
                </a:cubicBezTo>
                <a:cubicBezTo>
                  <a:pt x="4130073" y="19480"/>
                  <a:pt x="4394151" y="-15949"/>
                  <a:pt x="4830627" y="0"/>
                </a:cubicBezTo>
                <a:cubicBezTo>
                  <a:pt x="5267103" y="15949"/>
                  <a:pt x="5003822" y="2133"/>
                  <a:pt x="5074872" y="0"/>
                </a:cubicBezTo>
                <a:cubicBezTo>
                  <a:pt x="5145922" y="-2133"/>
                  <a:pt x="5089846" y="-121"/>
                  <a:pt x="5102010" y="0"/>
                </a:cubicBezTo>
                <a:cubicBezTo>
                  <a:pt x="5114174" y="121"/>
                  <a:pt x="5811843" y="22510"/>
                  <a:pt x="6214683" y="0"/>
                </a:cubicBezTo>
                <a:cubicBezTo>
                  <a:pt x="6617523" y="-22510"/>
                  <a:pt x="6228612" y="-74"/>
                  <a:pt x="6241821" y="0"/>
                </a:cubicBezTo>
                <a:cubicBezTo>
                  <a:pt x="6255030" y="74"/>
                  <a:pt x="6640510" y="19284"/>
                  <a:pt x="6920280" y="0"/>
                </a:cubicBezTo>
                <a:cubicBezTo>
                  <a:pt x="7200050" y="-19284"/>
                  <a:pt x="6940510" y="964"/>
                  <a:pt x="6947418" y="0"/>
                </a:cubicBezTo>
                <a:cubicBezTo>
                  <a:pt x="6954326" y="-964"/>
                  <a:pt x="7415822" y="37111"/>
                  <a:pt x="7842984" y="0"/>
                </a:cubicBezTo>
                <a:cubicBezTo>
                  <a:pt x="8270146" y="-37111"/>
                  <a:pt x="8186530" y="3007"/>
                  <a:pt x="8521443" y="0"/>
                </a:cubicBezTo>
                <a:cubicBezTo>
                  <a:pt x="8856356" y="-3007"/>
                  <a:pt x="9014476" y="7022"/>
                  <a:pt x="9417008" y="0"/>
                </a:cubicBezTo>
                <a:cubicBezTo>
                  <a:pt x="9819541" y="-7022"/>
                  <a:pt x="9832268" y="2335"/>
                  <a:pt x="10095467" y="0"/>
                </a:cubicBezTo>
                <a:cubicBezTo>
                  <a:pt x="10358666" y="-2335"/>
                  <a:pt x="10675196" y="-32116"/>
                  <a:pt x="10991033" y="0"/>
                </a:cubicBezTo>
                <a:cubicBezTo>
                  <a:pt x="11306870" y="32116"/>
                  <a:pt x="11610541" y="410"/>
                  <a:pt x="11886598" y="0"/>
                </a:cubicBezTo>
                <a:cubicBezTo>
                  <a:pt x="12162655" y="-410"/>
                  <a:pt x="12559338" y="-50845"/>
                  <a:pt x="12999271" y="0"/>
                </a:cubicBezTo>
                <a:cubicBezTo>
                  <a:pt x="13439204" y="50845"/>
                  <a:pt x="13019316" y="753"/>
                  <a:pt x="13026409" y="0"/>
                </a:cubicBezTo>
                <a:cubicBezTo>
                  <a:pt x="13033502" y="-753"/>
                  <a:pt x="13040994" y="-396"/>
                  <a:pt x="13053548" y="0"/>
                </a:cubicBezTo>
                <a:cubicBezTo>
                  <a:pt x="13066102" y="396"/>
                  <a:pt x="13680264" y="16619"/>
                  <a:pt x="14166220" y="0"/>
                </a:cubicBezTo>
                <a:cubicBezTo>
                  <a:pt x="14652176" y="-16619"/>
                  <a:pt x="14473804" y="-941"/>
                  <a:pt x="14627572" y="0"/>
                </a:cubicBezTo>
                <a:cubicBezTo>
                  <a:pt x="14781340" y="941"/>
                  <a:pt x="15276180" y="53324"/>
                  <a:pt x="15740244" y="0"/>
                </a:cubicBezTo>
                <a:cubicBezTo>
                  <a:pt x="16204308" y="-53324"/>
                  <a:pt x="16056714" y="10930"/>
                  <a:pt x="16201596" y="0"/>
                </a:cubicBezTo>
                <a:cubicBezTo>
                  <a:pt x="16346478" y="-10930"/>
                  <a:pt x="16692699" y="22277"/>
                  <a:pt x="17097162" y="0"/>
                </a:cubicBezTo>
                <a:cubicBezTo>
                  <a:pt x="17501625" y="-22277"/>
                  <a:pt x="17253273" y="-4660"/>
                  <a:pt x="17341407" y="0"/>
                </a:cubicBezTo>
                <a:cubicBezTo>
                  <a:pt x="17429542" y="4660"/>
                  <a:pt x="17838584" y="9469"/>
                  <a:pt x="18019866" y="0"/>
                </a:cubicBezTo>
                <a:cubicBezTo>
                  <a:pt x="18201148" y="-9469"/>
                  <a:pt x="18383854" y="6796"/>
                  <a:pt x="18698325" y="0"/>
                </a:cubicBezTo>
                <a:cubicBezTo>
                  <a:pt x="19012796" y="-6796"/>
                  <a:pt x="18930349" y="6675"/>
                  <a:pt x="19159677" y="0"/>
                </a:cubicBezTo>
                <a:cubicBezTo>
                  <a:pt x="19389005" y="-6675"/>
                  <a:pt x="19438615" y="12439"/>
                  <a:pt x="19621029" y="0"/>
                </a:cubicBezTo>
                <a:cubicBezTo>
                  <a:pt x="19803443" y="-12439"/>
                  <a:pt x="19638521" y="-503"/>
                  <a:pt x="19648167" y="0"/>
                </a:cubicBezTo>
                <a:cubicBezTo>
                  <a:pt x="19657813" y="503"/>
                  <a:pt x="19668408" y="-664"/>
                  <a:pt x="19675306" y="0"/>
                </a:cubicBezTo>
                <a:cubicBezTo>
                  <a:pt x="19682204" y="664"/>
                  <a:pt x="19694525" y="-823"/>
                  <a:pt x="19702444" y="0"/>
                </a:cubicBezTo>
                <a:cubicBezTo>
                  <a:pt x="19710363" y="823"/>
                  <a:pt x="19718218" y="-1352"/>
                  <a:pt x="19729582" y="0"/>
                </a:cubicBezTo>
                <a:cubicBezTo>
                  <a:pt x="19740946" y="1352"/>
                  <a:pt x="19747306" y="-281"/>
                  <a:pt x="19756721" y="0"/>
                </a:cubicBezTo>
                <a:cubicBezTo>
                  <a:pt x="19766136" y="281"/>
                  <a:pt x="20115431" y="1068"/>
                  <a:pt x="20218073" y="0"/>
                </a:cubicBezTo>
                <a:cubicBezTo>
                  <a:pt x="20320715" y="-1068"/>
                  <a:pt x="20235823" y="-464"/>
                  <a:pt x="20245211" y="0"/>
                </a:cubicBezTo>
                <a:cubicBezTo>
                  <a:pt x="20254599" y="464"/>
                  <a:pt x="21181165" y="11056"/>
                  <a:pt x="21710682" y="0"/>
                </a:cubicBezTo>
                <a:cubicBezTo>
                  <a:pt x="21710029" y="13956"/>
                  <a:pt x="21712251" y="23769"/>
                  <a:pt x="21710682" y="36576"/>
                </a:cubicBezTo>
                <a:cubicBezTo>
                  <a:pt x="21470439" y="49958"/>
                  <a:pt x="21256187" y="43983"/>
                  <a:pt x="20815116" y="36576"/>
                </a:cubicBezTo>
                <a:cubicBezTo>
                  <a:pt x="20374045" y="29169"/>
                  <a:pt x="20364019" y="51884"/>
                  <a:pt x="20136658" y="36576"/>
                </a:cubicBezTo>
                <a:cubicBezTo>
                  <a:pt x="19909297" y="21268"/>
                  <a:pt x="19996422" y="45356"/>
                  <a:pt x="19892412" y="36576"/>
                </a:cubicBezTo>
                <a:cubicBezTo>
                  <a:pt x="19788402" y="27796"/>
                  <a:pt x="19137219" y="62417"/>
                  <a:pt x="18779740" y="36576"/>
                </a:cubicBezTo>
                <a:cubicBezTo>
                  <a:pt x="18422261" y="10735"/>
                  <a:pt x="18176128" y="70757"/>
                  <a:pt x="17884174" y="36576"/>
                </a:cubicBezTo>
                <a:cubicBezTo>
                  <a:pt x="17592220" y="2395"/>
                  <a:pt x="17533804" y="55975"/>
                  <a:pt x="17422822" y="36576"/>
                </a:cubicBezTo>
                <a:cubicBezTo>
                  <a:pt x="17311840" y="17177"/>
                  <a:pt x="16621685" y="27611"/>
                  <a:pt x="16310150" y="36576"/>
                </a:cubicBezTo>
                <a:cubicBezTo>
                  <a:pt x="15998615" y="45541"/>
                  <a:pt x="15887632" y="67838"/>
                  <a:pt x="15631691" y="36576"/>
                </a:cubicBezTo>
                <a:cubicBezTo>
                  <a:pt x="15375750" y="5314"/>
                  <a:pt x="15495252" y="27207"/>
                  <a:pt x="15387446" y="36576"/>
                </a:cubicBezTo>
                <a:cubicBezTo>
                  <a:pt x="15279640" y="45945"/>
                  <a:pt x="14507996" y="-16009"/>
                  <a:pt x="14274773" y="36576"/>
                </a:cubicBezTo>
                <a:cubicBezTo>
                  <a:pt x="14041550" y="89161"/>
                  <a:pt x="14104602" y="42572"/>
                  <a:pt x="14030528" y="36576"/>
                </a:cubicBezTo>
                <a:cubicBezTo>
                  <a:pt x="13956454" y="30580"/>
                  <a:pt x="13906082" y="44142"/>
                  <a:pt x="13786283" y="36576"/>
                </a:cubicBezTo>
                <a:cubicBezTo>
                  <a:pt x="13666484" y="29010"/>
                  <a:pt x="13321235" y="7854"/>
                  <a:pt x="13107824" y="36576"/>
                </a:cubicBezTo>
                <a:cubicBezTo>
                  <a:pt x="12894413" y="65298"/>
                  <a:pt x="12490173" y="32717"/>
                  <a:pt x="12212259" y="36576"/>
                </a:cubicBezTo>
                <a:cubicBezTo>
                  <a:pt x="11934346" y="40435"/>
                  <a:pt x="11497973" y="75636"/>
                  <a:pt x="11099586" y="36576"/>
                </a:cubicBezTo>
                <a:cubicBezTo>
                  <a:pt x="10701199" y="-2484"/>
                  <a:pt x="10957341" y="44851"/>
                  <a:pt x="10855341" y="36576"/>
                </a:cubicBezTo>
                <a:cubicBezTo>
                  <a:pt x="10753342" y="28301"/>
                  <a:pt x="10833884" y="37852"/>
                  <a:pt x="10828203" y="36576"/>
                </a:cubicBezTo>
                <a:cubicBezTo>
                  <a:pt x="10822522" y="35300"/>
                  <a:pt x="10141551" y="71647"/>
                  <a:pt x="9715530" y="36576"/>
                </a:cubicBezTo>
                <a:cubicBezTo>
                  <a:pt x="9289509" y="1505"/>
                  <a:pt x="9587571" y="39414"/>
                  <a:pt x="9471285" y="36576"/>
                </a:cubicBezTo>
                <a:cubicBezTo>
                  <a:pt x="9355000" y="33738"/>
                  <a:pt x="9452464" y="37356"/>
                  <a:pt x="9444147" y="36576"/>
                </a:cubicBezTo>
                <a:cubicBezTo>
                  <a:pt x="9435830" y="35796"/>
                  <a:pt x="8848310" y="2282"/>
                  <a:pt x="8548581" y="36576"/>
                </a:cubicBezTo>
                <a:cubicBezTo>
                  <a:pt x="8248852" y="70870"/>
                  <a:pt x="8533714" y="37339"/>
                  <a:pt x="8521443" y="36576"/>
                </a:cubicBezTo>
                <a:cubicBezTo>
                  <a:pt x="8509172" y="35813"/>
                  <a:pt x="7769877" y="-820"/>
                  <a:pt x="7408770" y="36576"/>
                </a:cubicBezTo>
                <a:cubicBezTo>
                  <a:pt x="7047663" y="73972"/>
                  <a:pt x="7024408" y="66201"/>
                  <a:pt x="6730311" y="36576"/>
                </a:cubicBezTo>
                <a:cubicBezTo>
                  <a:pt x="6436214" y="6951"/>
                  <a:pt x="6487551" y="35917"/>
                  <a:pt x="6268959" y="36576"/>
                </a:cubicBezTo>
                <a:cubicBezTo>
                  <a:pt x="6050367" y="37235"/>
                  <a:pt x="6249390" y="36623"/>
                  <a:pt x="6241821" y="36576"/>
                </a:cubicBezTo>
                <a:cubicBezTo>
                  <a:pt x="6234252" y="36529"/>
                  <a:pt x="6227853" y="35918"/>
                  <a:pt x="6214683" y="36576"/>
                </a:cubicBezTo>
                <a:cubicBezTo>
                  <a:pt x="6201513" y="37234"/>
                  <a:pt x="5682956" y="20925"/>
                  <a:pt x="5536224" y="36576"/>
                </a:cubicBezTo>
                <a:cubicBezTo>
                  <a:pt x="5389492" y="52227"/>
                  <a:pt x="4948484" y="59714"/>
                  <a:pt x="4640658" y="36576"/>
                </a:cubicBezTo>
                <a:cubicBezTo>
                  <a:pt x="4332832" y="13438"/>
                  <a:pt x="4153790" y="48208"/>
                  <a:pt x="3962199" y="36576"/>
                </a:cubicBezTo>
                <a:cubicBezTo>
                  <a:pt x="3770608" y="24944"/>
                  <a:pt x="3447555" y="-1269"/>
                  <a:pt x="3066634" y="36576"/>
                </a:cubicBezTo>
                <a:cubicBezTo>
                  <a:pt x="2685714" y="74421"/>
                  <a:pt x="2544187" y="-4001"/>
                  <a:pt x="2171068" y="36576"/>
                </a:cubicBezTo>
                <a:cubicBezTo>
                  <a:pt x="1797949" y="77153"/>
                  <a:pt x="1874085" y="26259"/>
                  <a:pt x="1709716" y="36576"/>
                </a:cubicBezTo>
                <a:cubicBezTo>
                  <a:pt x="1545347" y="46893"/>
                  <a:pt x="1374029" y="58851"/>
                  <a:pt x="1248364" y="36576"/>
                </a:cubicBezTo>
                <a:cubicBezTo>
                  <a:pt x="1122699" y="14301"/>
                  <a:pt x="1007436" y="53977"/>
                  <a:pt x="787012" y="36576"/>
                </a:cubicBezTo>
                <a:cubicBezTo>
                  <a:pt x="566588" y="19175"/>
                  <a:pt x="166483" y="53637"/>
                  <a:pt x="0" y="36576"/>
                </a:cubicBezTo>
                <a:cubicBezTo>
                  <a:pt x="-280" y="19369"/>
                  <a:pt x="-134" y="7627"/>
                  <a:pt x="0" y="0"/>
                </a:cubicBezTo>
                <a:close/>
              </a:path>
              <a:path w="21710682" h="36576" stroke="0" extrusionOk="0">
                <a:moveTo>
                  <a:pt x="0" y="0"/>
                </a:moveTo>
                <a:cubicBezTo>
                  <a:pt x="105416" y="-17717"/>
                  <a:pt x="326721" y="5203"/>
                  <a:pt x="461352" y="0"/>
                </a:cubicBezTo>
                <a:cubicBezTo>
                  <a:pt x="595983" y="-5203"/>
                  <a:pt x="479600" y="-897"/>
                  <a:pt x="488490" y="0"/>
                </a:cubicBezTo>
                <a:cubicBezTo>
                  <a:pt x="497380" y="897"/>
                  <a:pt x="1273930" y="28197"/>
                  <a:pt x="1601163" y="0"/>
                </a:cubicBezTo>
                <a:cubicBezTo>
                  <a:pt x="1928396" y="-28197"/>
                  <a:pt x="1961585" y="9514"/>
                  <a:pt x="2062515" y="0"/>
                </a:cubicBezTo>
                <a:cubicBezTo>
                  <a:pt x="2163445" y="-9514"/>
                  <a:pt x="2368410" y="3497"/>
                  <a:pt x="2523867" y="0"/>
                </a:cubicBezTo>
                <a:cubicBezTo>
                  <a:pt x="2679324" y="-3497"/>
                  <a:pt x="3266104" y="-51742"/>
                  <a:pt x="3636539" y="0"/>
                </a:cubicBezTo>
                <a:cubicBezTo>
                  <a:pt x="4006974" y="51742"/>
                  <a:pt x="3823667" y="-11384"/>
                  <a:pt x="3880784" y="0"/>
                </a:cubicBezTo>
                <a:cubicBezTo>
                  <a:pt x="3937902" y="11384"/>
                  <a:pt x="4492266" y="-51948"/>
                  <a:pt x="4993457" y="0"/>
                </a:cubicBezTo>
                <a:cubicBezTo>
                  <a:pt x="5494648" y="51948"/>
                  <a:pt x="5579291" y="-3433"/>
                  <a:pt x="6106129" y="0"/>
                </a:cubicBezTo>
                <a:cubicBezTo>
                  <a:pt x="6632967" y="3433"/>
                  <a:pt x="6534568" y="24277"/>
                  <a:pt x="6784588" y="0"/>
                </a:cubicBezTo>
                <a:cubicBezTo>
                  <a:pt x="7034608" y="-24277"/>
                  <a:pt x="7429215" y="-13076"/>
                  <a:pt x="7897261" y="0"/>
                </a:cubicBezTo>
                <a:cubicBezTo>
                  <a:pt x="8365307" y="13076"/>
                  <a:pt x="8135802" y="-21987"/>
                  <a:pt x="8358613" y="0"/>
                </a:cubicBezTo>
                <a:cubicBezTo>
                  <a:pt x="8581424" y="21987"/>
                  <a:pt x="8669578" y="8419"/>
                  <a:pt x="8819965" y="0"/>
                </a:cubicBezTo>
                <a:cubicBezTo>
                  <a:pt x="8970352" y="-8419"/>
                  <a:pt x="9495113" y="43889"/>
                  <a:pt x="9715530" y="0"/>
                </a:cubicBezTo>
                <a:cubicBezTo>
                  <a:pt x="9935948" y="-43889"/>
                  <a:pt x="10007461" y="11015"/>
                  <a:pt x="10176882" y="0"/>
                </a:cubicBezTo>
                <a:cubicBezTo>
                  <a:pt x="10346303" y="-11015"/>
                  <a:pt x="10807170" y="15527"/>
                  <a:pt x="11289555" y="0"/>
                </a:cubicBezTo>
                <a:cubicBezTo>
                  <a:pt x="11771940" y="-15527"/>
                  <a:pt x="11935093" y="-30699"/>
                  <a:pt x="12402227" y="0"/>
                </a:cubicBezTo>
                <a:cubicBezTo>
                  <a:pt x="12869361" y="30699"/>
                  <a:pt x="12819431" y="-3921"/>
                  <a:pt x="13080686" y="0"/>
                </a:cubicBezTo>
                <a:cubicBezTo>
                  <a:pt x="13341941" y="3921"/>
                  <a:pt x="13409446" y="-11618"/>
                  <a:pt x="13542038" y="0"/>
                </a:cubicBezTo>
                <a:cubicBezTo>
                  <a:pt x="13674630" y="11618"/>
                  <a:pt x="13561256" y="-561"/>
                  <a:pt x="13569176" y="0"/>
                </a:cubicBezTo>
                <a:cubicBezTo>
                  <a:pt x="13577096" y="561"/>
                  <a:pt x="13722054" y="12210"/>
                  <a:pt x="13813421" y="0"/>
                </a:cubicBezTo>
                <a:cubicBezTo>
                  <a:pt x="13904788" y="-12210"/>
                  <a:pt x="13939557" y="-778"/>
                  <a:pt x="14057667" y="0"/>
                </a:cubicBezTo>
                <a:cubicBezTo>
                  <a:pt x="14175777" y="778"/>
                  <a:pt x="14383858" y="-10527"/>
                  <a:pt x="14519019" y="0"/>
                </a:cubicBezTo>
                <a:cubicBezTo>
                  <a:pt x="14654180" y="10527"/>
                  <a:pt x="15078984" y="30337"/>
                  <a:pt x="15631691" y="0"/>
                </a:cubicBezTo>
                <a:cubicBezTo>
                  <a:pt x="16184398" y="-30337"/>
                  <a:pt x="16084547" y="-2266"/>
                  <a:pt x="16310150" y="0"/>
                </a:cubicBezTo>
                <a:cubicBezTo>
                  <a:pt x="16535753" y="2266"/>
                  <a:pt x="16581238" y="-1541"/>
                  <a:pt x="16771502" y="0"/>
                </a:cubicBezTo>
                <a:cubicBezTo>
                  <a:pt x="16961766" y="1541"/>
                  <a:pt x="16785142" y="336"/>
                  <a:pt x="16798640" y="0"/>
                </a:cubicBezTo>
                <a:cubicBezTo>
                  <a:pt x="16812138" y="-336"/>
                  <a:pt x="16816239" y="663"/>
                  <a:pt x="16825779" y="0"/>
                </a:cubicBezTo>
                <a:cubicBezTo>
                  <a:pt x="16835319" y="-663"/>
                  <a:pt x="17283281" y="8576"/>
                  <a:pt x="17721344" y="0"/>
                </a:cubicBezTo>
                <a:cubicBezTo>
                  <a:pt x="18159408" y="-8576"/>
                  <a:pt x="17879167" y="2927"/>
                  <a:pt x="17965589" y="0"/>
                </a:cubicBezTo>
                <a:cubicBezTo>
                  <a:pt x="18052011" y="-2927"/>
                  <a:pt x="18653875" y="40073"/>
                  <a:pt x="19078262" y="0"/>
                </a:cubicBezTo>
                <a:cubicBezTo>
                  <a:pt x="19502649" y="-40073"/>
                  <a:pt x="19336492" y="13608"/>
                  <a:pt x="19539614" y="0"/>
                </a:cubicBezTo>
                <a:cubicBezTo>
                  <a:pt x="19742736" y="-13608"/>
                  <a:pt x="19558069" y="195"/>
                  <a:pt x="19566752" y="0"/>
                </a:cubicBezTo>
                <a:cubicBezTo>
                  <a:pt x="19575435" y="-195"/>
                  <a:pt x="20106292" y="-33092"/>
                  <a:pt x="20462318" y="0"/>
                </a:cubicBezTo>
                <a:cubicBezTo>
                  <a:pt x="20818344" y="33092"/>
                  <a:pt x="20652478" y="-8310"/>
                  <a:pt x="20706563" y="0"/>
                </a:cubicBezTo>
                <a:cubicBezTo>
                  <a:pt x="20760648" y="8310"/>
                  <a:pt x="21398384" y="-11600"/>
                  <a:pt x="21710682" y="0"/>
                </a:cubicBezTo>
                <a:cubicBezTo>
                  <a:pt x="21712331" y="15396"/>
                  <a:pt x="21711958" y="22428"/>
                  <a:pt x="21710682" y="36576"/>
                </a:cubicBezTo>
                <a:cubicBezTo>
                  <a:pt x="21599228" y="44679"/>
                  <a:pt x="21568369" y="46380"/>
                  <a:pt x="21466437" y="36576"/>
                </a:cubicBezTo>
                <a:cubicBezTo>
                  <a:pt x="21364505" y="26772"/>
                  <a:pt x="21447296" y="36415"/>
                  <a:pt x="21439298" y="36576"/>
                </a:cubicBezTo>
                <a:cubicBezTo>
                  <a:pt x="21431300" y="36737"/>
                  <a:pt x="21278359" y="25025"/>
                  <a:pt x="21195053" y="36576"/>
                </a:cubicBezTo>
                <a:cubicBezTo>
                  <a:pt x="21111748" y="48127"/>
                  <a:pt x="20949440" y="31076"/>
                  <a:pt x="20733701" y="36576"/>
                </a:cubicBezTo>
                <a:cubicBezTo>
                  <a:pt x="20517962" y="42076"/>
                  <a:pt x="20226733" y="17026"/>
                  <a:pt x="20055242" y="36576"/>
                </a:cubicBezTo>
                <a:cubicBezTo>
                  <a:pt x="19883751" y="56126"/>
                  <a:pt x="19901629" y="28645"/>
                  <a:pt x="19810997" y="36576"/>
                </a:cubicBezTo>
                <a:cubicBezTo>
                  <a:pt x="19720365" y="44507"/>
                  <a:pt x="19155431" y="73982"/>
                  <a:pt x="18698325" y="36576"/>
                </a:cubicBezTo>
                <a:cubicBezTo>
                  <a:pt x="18241219" y="-830"/>
                  <a:pt x="18181982" y="68404"/>
                  <a:pt x="18019866" y="36576"/>
                </a:cubicBezTo>
                <a:cubicBezTo>
                  <a:pt x="17857750" y="4748"/>
                  <a:pt x="17428894" y="13754"/>
                  <a:pt x="16907194" y="36576"/>
                </a:cubicBezTo>
                <a:cubicBezTo>
                  <a:pt x="16385494" y="59398"/>
                  <a:pt x="16455666" y="58856"/>
                  <a:pt x="16011628" y="36576"/>
                </a:cubicBezTo>
                <a:cubicBezTo>
                  <a:pt x="15567590" y="14296"/>
                  <a:pt x="15754436" y="39380"/>
                  <a:pt x="15550276" y="36576"/>
                </a:cubicBezTo>
                <a:cubicBezTo>
                  <a:pt x="15346116" y="33772"/>
                  <a:pt x="14962620" y="70590"/>
                  <a:pt x="14654710" y="36576"/>
                </a:cubicBezTo>
                <a:cubicBezTo>
                  <a:pt x="14346800" y="2562"/>
                  <a:pt x="14512671" y="43303"/>
                  <a:pt x="14410465" y="36576"/>
                </a:cubicBezTo>
                <a:cubicBezTo>
                  <a:pt x="14308260" y="29849"/>
                  <a:pt x="14042196" y="29713"/>
                  <a:pt x="13732006" y="36576"/>
                </a:cubicBezTo>
                <a:cubicBezTo>
                  <a:pt x="13421816" y="43439"/>
                  <a:pt x="13710355" y="36576"/>
                  <a:pt x="13704868" y="36576"/>
                </a:cubicBezTo>
                <a:cubicBezTo>
                  <a:pt x="13699381" y="36576"/>
                  <a:pt x="13019432" y="7874"/>
                  <a:pt x="12592196" y="36576"/>
                </a:cubicBezTo>
                <a:cubicBezTo>
                  <a:pt x="12164960" y="65278"/>
                  <a:pt x="12161350" y="46048"/>
                  <a:pt x="11913737" y="36576"/>
                </a:cubicBezTo>
                <a:cubicBezTo>
                  <a:pt x="11666124" y="27104"/>
                  <a:pt x="11281564" y="75078"/>
                  <a:pt x="10801064" y="36576"/>
                </a:cubicBezTo>
                <a:cubicBezTo>
                  <a:pt x="10320564" y="-1926"/>
                  <a:pt x="10556282" y="33009"/>
                  <a:pt x="10339712" y="36576"/>
                </a:cubicBezTo>
                <a:cubicBezTo>
                  <a:pt x="10123142" y="40143"/>
                  <a:pt x="10151454" y="39028"/>
                  <a:pt x="10095467" y="36576"/>
                </a:cubicBezTo>
                <a:cubicBezTo>
                  <a:pt x="10039481" y="34124"/>
                  <a:pt x="9703501" y="13269"/>
                  <a:pt x="9417008" y="36576"/>
                </a:cubicBezTo>
                <a:cubicBezTo>
                  <a:pt x="9130515" y="59883"/>
                  <a:pt x="8856961" y="1202"/>
                  <a:pt x="8521443" y="36576"/>
                </a:cubicBezTo>
                <a:cubicBezTo>
                  <a:pt x="8185925" y="71950"/>
                  <a:pt x="7673426" y="40838"/>
                  <a:pt x="7408770" y="36576"/>
                </a:cubicBezTo>
                <a:cubicBezTo>
                  <a:pt x="7144114" y="32314"/>
                  <a:pt x="6868550" y="70992"/>
                  <a:pt x="6513205" y="36576"/>
                </a:cubicBezTo>
                <a:cubicBezTo>
                  <a:pt x="6157860" y="2160"/>
                  <a:pt x="5693777" y="42818"/>
                  <a:pt x="5400532" y="36576"/>
                </a:cubicBezTo>
                <a:cubicBezTo>
                  <a:pt x="5107287" y="30334"/>
                  <a:pt x="4831357" y="47471"/>
                  <a:pt x="4504967" y="36576"/>
                </a:cubicBezTo>
                <a:cubicBezTo>
                  <a:pt x="4178577" y="25681"/>
                  <a:pt x="4367767" y="42548"/>
                  <a:pt x="4260721" y="36576"/>
                </a:cubicBezTo>
                <a:cubicBezTo>
                  <a:pt x="4153675" y="30604"/>
                  <a:pt x="3608704" y="47322"/>
                  <a:pt x="3365156" y="36576"/>
                </a:cubicBezTo>
                <a:cubicBezTo>
                  <a:pt x="3121608" y="25830"/>
                  <a:pt x="3075001" y="20833"/>
                  <a:pt x="2903804" y="36576"/>
                </a:cubicBezTo>
                <a:cubicBezTo>
                  <a:pt x="2732607" y="52319"/>
                  <a:pt x="2767003" y="26743"/>
                  <a:pt x="2659559" y="36576"/>
                </a:cubicBezTo>
                <a:cubicBezTo>
                  <a:pt x="2552115" y="46409"/>
                  <a:pt x="2638984" y="35731"/>
                  <a:pt x="2632420" y="36576"/>
                </a:cubicBezTo>
                <a:cubicBezTo>
                  <a:pt x="2625856" y="37421"/>
                  <a:pt x="2470271" y="42917"/>
                  <a:pt x="2388175" y="36576"/>
                </a:cubicBezTo>
                <a:cubicBezTo>
                  <a:pt x="2306079" y="30235"/>
                  <a:pt x="2252619" y="39990"/>
                  <a:pt x="2143930" y="36576"/>
                </a:cubicBezTo>
                <a:cubicBezTo>
                  <a:pt x="2035241" y="33162"/>
                  <a:pt x="1683668" y="6336"/>
                  <a:pt x="1465471" y="36576"/>
                </a:cubicBezTo>
                <a:cubicBezTo>
                  <a:pt x="1247274" y="66816"/>
                  <a:pt x="940321" y="55714"/>
                  <a:pt x="787012" y="36576"/>
                </a:cubicBezTo>
                <a:cubicBezTo>
                  <a:pt x="633703" y="17438"/>
                  <a:pt x="390321" y="21122"/>
                  <a:pt x="0" y="36576"/>
                </a:cubicBezTo>
                <a:cubicBezTo>
                  <a:pt x="1259" y="23203"/>
                  <a:pt x="-1128" y="8142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08D9C-1694-A34C-848C-1E16C4C70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618" y="3858768"/>
            <a:ext cx="21033938" cy="850392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 of Results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Directions</a:t>
            </a:r>
          </a:p>
          <a:p>
            <a:pPr marL="1371600" lvl="2">
              <a:spcBef>
                <a:spcPts val="2000"/>
              </a:spcBef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Telescope limitations</a:t>
            </a:r>
          </a:p>
          <a:p>
            <a:pPr marL="1371600" lvl="2">
              <a:spcBef>
                <a:spcPts val="2000"/>
              </a:spcBef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X-ray data correction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 and uncertainties in X-ray analysis</a:t>
            </a:r>
          </a:p>
          <a:p>
            <a:pPr marL="1371600" lvl="2">
              <a:spcBef>
                <a:spcPts val="2000"/>
              </a:spcBef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</a:t>
            </a:r>
          </a:p>
          <a:p>
            <a:pPr marL="1371600" lvl="2">
              <a:spcBef>
                <a:spcPts val="2000"/>
              </a:spcBef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Physics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avenues for further research</a:t>
            </a:r>
          </a:p>
          <a:p>
            <a:pPr marL="1371600" lvl="2">
              <a:spcBef>
                <a:spcPts val="2000"/>
              </a:spcBef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use of data in published paper</a:t>
            </a:r>
          </a:p>
        </p:txBody>
      </p:sp>
      <p:pic>
        <p:nvPicPr>
          <p:cNvPr id="4" name="Picture 3" descr="A blue and black text&#10;&#10;Description automatically generated">
            <a:extLst>
              <a:ext uri="{FF2B5EF4-FFF2-40B4-BE49-F238E27FC236}">
                <a16:creationId xmlns:a16="http://schemas.microsoft.com/office/drawing/2014/main" id="{9774D9A4-B804-904D-9559-4660A43A9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4174" y="12618683"/>
            <a:ext cx="3413126" cy="10973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5B9641-ABE4-C23D-B171-6D8BE73D83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02807" y="785811"/>
            <a:ext cx="1028985" cy="11461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96E38E-0805-D867-E4F3-1D89B3731408}"/>
              </a:ext>
            </a:extLst>
          </p:cNvPr>
          <p:cNvSpPr txBox="1"/>
          <p:nvPr/>
        </p:nvSpPr>
        <p:spPr>
          <a:xfrm>
            <a:off x="509845" y="12985750"/>
            <a:ext cx="72137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/>
              <a:t>Chandra X-ray </a:t>
            </a:r>
            <a:r>
              <a:rPr lang="fr-FR" sz="2000" dirty="0" err="1"/>
              <a:t>Observatory</a:t>
            </a:r>
            <a:r>
              <a:rPr lang="fr-FR" sz="2000" dirty="0"/>
              <a:t> - </a:t>
            </a:r>
            <a:r>
              <a:rPr lang="fr-FR" sz="2000" dirty="0" err="1"/>
              <a:t>NASA’s</a:t>
            </a:r>
            <a:r>
              <a:rPr lang="fr-FR" sz="2000" dirty="0"/>
              <a:t> flagship X-ray </a:t>
            </a:r>
            <a:r>
              <a:rPr lang="fr-FR" sz="2000" dirty="0" err="1"/>
              <a:t>telescope</a:t>
            </a:r>
            <a:r>
              <a:rPr lang="fr-FR" sz="2000" dirty="0"/>
              <a:t>. (2019).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10307215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31643-A6A6-81FF-7599-13D2C116E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C40F8-D346-9C0E-724B-E38AFDF7E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619" y="3648692"/>
            <a:ext cx="21033938" cy="870267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Chandra X-ray Observatory - NASA’s flagship X-ray telescope. (2019). https://www-xray.ast.cam.ac.uk/xray_introduction/</a:t>
            </a:r>
          </a:p>
          <a:p>
            <a:endParaRPr lang="en-US" dirty="0"/>
          </a:p>
          <a:p>
            <a:r>
              <a:rPr lang="en-US" dirty="0"/>
              <a:t>Introduction to X-ray Astronomy. (n.d.). https://www-xray.ast.cam.ac.uk/ https://chandra.harvard.edu/</a:t>
            </a:r>
          </a:p>
          <a:p>
            <a:endParaRPr lang="en-US" dirty="0"/>
          </a:p>
          <a:p>
            <a:r>
              <a:rPr lang="en-US" dirty="0"/>
              <a:t>Low-mass X-ray Binaries | COSMOS. (n.d.). Retrieved March 31, 2024, from https://www.astronomy.swin.edu.au/cosmos/L/Low-mass+X-ray+Binaries</a:t>
            </a:r>
          </a:p>
          <a:p>
            <a:endParaRPr lang="en-US" dirty="0"/>
          </a:p>
          <a:p>
            <a:pPr marL="457200" indent="-457200" algn="l"/>
            <a:r>
              <a:rPr lang="fr-FR" dirty="0"/>
              <a:t>Types - NASA Science. (</a:t>
            </a:r>
            <a:r>
              <a:rPr lang="fr-FR" dirty="0" err="1"/>
              <a:t>n.d</a:t>
            </a:r>
            <a:r>
              <a:rPr lang="fr-FR" dirty="0"/>
              <a:t>.). Science.nasa.gov. https://science.nasa.gov/universe/stars/types/</a:t>
            </a:r>
          </a:p>
          <a:p>
            <a:endParaRPr lang="en-US" sz="6000" dirty="0">
              <a:cs typeface="Calibri" panose="020F0502020204030204"/>
            </a:endParaRPr>
          </a:p>
          <a:p>
            <a:r>
              <a:rPr lang="en-US" sz="6000" dirty="0">
                <a:cs typeface="Calibri" panose="020F0502020204030204"/>
              </a:rPr>
              <a:t>Supported in part through the Arizona NASA Space Grant Consortium, Cooperative Agreement 80NSSC20M0041.</a:t>
            </a:r>
          </a:p>
          <a:p>
            <a:pPr marL="457200" indent="-457200" algn="l"/>
            <a:endParaRPr lang="fr-FR" dirty="0"/>
          </a:p>
        </p:txBody>
      </p:sp>
      <p:pic>
        <p:nvPicPr>
          <p:cNvPr id="4" name="Picture 3" descr="A blue and black text&#10;&#10;Description automatically generated">
            <a:extLst>
              <a:ext uri="{FF2B5EF4-FFF2-40B4-BE49-F238E27FC236}">
                <a16:creationId xmlns:a16="http://schemas.microsoft.com/office/drawing/2014/main" id="{BED3A367-9636-2AC4-51EA-3930566FB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4174" y="12618683"/>
            <a:ext cx="3413126" cy="10973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6E184B-679F-2259-09F2-288ADCECA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2807" y="785811"/>
            <a:ext cx="1028985" cy="114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72135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</TotalTime>
  <Words>404</Words>
  <Application>Microsoft Office PowerPoint</Application>
  <PresentationFormat>Custom</PresentationFormat>
  <Paragraphs>55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Times New Roman</vt:lpstr>
      <vt:lpstr>Office Theme</vt:lpstr>
      <vt:lpstr>PowerPoint Presentation</vt:lpstr>
      <vt:lpstr>Introduction</vt:lpstr>
      <vt:lpstr>Neutron Star</vt:lpstr>
      <vt:lpstr>What is X-Ray astronomy </vt:lpstr>
      <vt:lpstr>Objectives </vt:lpstr>
      <vt:lpstr>How I Use X-ray astronomy for my research</vt:lpstr>
      <vt:lpstr>Discussion</vt:lpstr>
      <vt:lpstr>References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Owensby, Anna E.</dc:creator>
  <cp:lastModifiedBy>Michelle A. Coe</cp:lastModifiedBy>
  <cp:revision>2</cp:revision>
  <dcterms:created xsi:type="dcterms:W3CDTF">2017-01-13T18:50:03Z</dcterms:created>
  <dcterms:modified xsi:type="dcterms:W3CDTF">2024-04-09T22:07:32Z</dcterms:modified>
</cp:coreProperties>
</file>